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300" r:id="rId1"/>
    <p:sldMasterId id="2147484329" r:id="rId2"/>
    <p:sldMasterId id="2147484359" r:id="rId3"/>
    <p:sldMasterId id="2147484423" r:id="rId4"/>
  </p:sldMasterIdLst>
  <p:notesMasterIdLst>
    <p:notesMasterId r:id="rId34"/>
  </p:notesMasterIdLst>
  <p:handoutMasterIdLst>
    <p:handoutMasterId r:id="rId35"/>
  </p:handoutMasterIdLst>
  <p:sldIdLst>
    <p:sldId id="307" r:id="rId5"/>
    <p:sldId id="2123" r:id="rId6"/>
    <p:sldId id="2104" r:id="rId7"/>
    <p:sldId id="2105" r:id="rId8"/>
    <p:sldId id="2111" r:id="rId9"/>
    <p:sldId id="2107" r:id="rId10"/>
    <p:sldId id="2106" r:id="rId11"/>
    <p:sldId id="2112" r:id="rId12"/>
    <p:sldId id="2127" r:id="rId13"/>
    <p:sldId id="2121" r:id="rId14"/>
    <p:sldId id="2108" r:id="rId15"/>
    <p:sldId id="2128" r:id="rId16"/>
    <p:sldId id="2120" r:id="rId17"/>
    <p:sldId id="2113" r:id="rId18"/>
    <p:sldId id="2133" r:id="rId19"/>
    <p:sldId id="2117" r:id="rId20"/>
    <p:sldId id="2114" r:id="rId21"/>
    <p:sldId id="2134" r:id="rId22"/>
    <p:sldId id="2136" r:id="rId23"/>
    <p:sldId id="2135" r:id="rId24"/>
    <p:sldId id="2137" r:id="rId25"/>
    <p:sldId id="2147" r:id="rId26"/>
    <p:sldId id="2145" r:id="rId27"/>
    <p:sldId id="2146" r:id="rId28"/>
    <p:sldId id="2150" r:id="rId29"/>
    <p:sldId id="2140" r:id="rId30"/>
    <p:sldId id="2141" r:id="rId31"/>
    <p:sldId id="2152" r:id="rId32"/>
    <p:sldId id="2143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and ATT&amp;CK" id="{E1C8FB21-FF75-44A0-8090-B2FB240B014B}">
          <p14:sldIdLst>
            <p14:sldId id="307"/>
            <p14:sldId id="2123"/>
            <p14:sldId id="2104"/>
            <p14:sldId id="2105"/>
            <p14:sldId id="2111"/>
            <p14:sldId id="2107"/>
            <p14:sldId id="2106"/>
            <p14:sldId id="2112"/>
            <p14:sldId id="2127"/>
            <p14:sldId id="2121"/>
            <p14:sldId id="2108"/>
            <p14:sldId id="2128"/>
            <p14:sldId id="2120"/>
            <p14:sldId id="2113"/>
            <p14:sldId id="2133"/>
            <p14:sldId id="2117"/>
            <p14:sldId id="2114"/>
            <p14:sldId id="2134"/>
            <p14:sldId id="2136"/>
            <p14:sldId id="2135"/>
            <p14:sldId id="2137"/>
            <p14:sldId id="2147"/>
            <p14:sldId id="2145"/>
            <p14:sldId id="2146"/>
            <p14:sldId id="2150"/>
            <p14:sldId id="2140"/>
            <p14:sldId id="2141"/>
            <p14:sldId id="2152"/>
            <p14:sldId id="21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FFFFFF"/>
    <a:srgbClr val="00B7CD"/>
    <a:srgbClr val="BFBFBF"/>
    <a:srgbClr val="000000"/>
    <a:srgbClr val="CBD6F0"/>
    <a:srgbClr val="086AA0"/>
    <a:srgbClr val="B4009E"/>
    <a:srgbClr val="52525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58A3F-E682-4A70-B3E4-A9F391DBC13D}" v="1" dt="2020-01-28T17:31:51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54" autoAdjust="0"/>
    <p:restoredTop sz="89267" autoAdjust="0"/>
  </p:normalViewPr>
  <p:slideViewPr>
    <p:cSldViewPr>
      <p:cViewPr varScale="1">
        <p:scale>
          <a:sx n="142" d="100"/>
          <a:sy n="142" d="100"/>
        </p:scale>
        <p:origin x="3012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364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F7ACA-F4DB-4F58-86C6-A099C8BE3DA4}" type="datetime8">
              <a:rPr lang="en-US" smtClean="0">
                <a:latin typeface="Segoe UI" pitchFamily="34" charset="0"/>
              </a:rPr>
              <a:t>2/3/2020 10:39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45195EB-D63B-4AE2-AA1C-79EA13D10E91}" type="datetime8">
              <a:rPr lang="en-US" smtClean="0"/>
              <a:t>2/3/2020 10:39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2/3/2020 10:39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8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2/3/2020 10:39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726777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7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575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3972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94391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30745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593993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911000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69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8053">
                      <a:srgbClr val="1E1E1E"/>
                    </a:gs>
                    <a:gs pos="75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91911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33678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3805">
                      <a:srgbClr val="1E1E1E"/>
                    </a:gs>
                    <a:gs pos="52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100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836470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550532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66779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99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43876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4894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9812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711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8336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735144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2522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98544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86292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013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4513">
                      <a:srgbClr val="1E1E1E"/>
                    </a:gs>
                    <a:gs pos="57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05335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2963641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416370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2301">
                      <a:srgbClr val="1E1E1E"/>
                    </a:gs>
                    <a:gs pos="31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591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65928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0120058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35978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26686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168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02959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5985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6927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801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9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9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8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77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11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30163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86696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9294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418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6759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83101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1355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681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430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093539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3261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65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928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83076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658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729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26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6567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7732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65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69730" y="6563488"/>
            <a:ext cx="1429913" cy="372394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950012" y="1449982"/>
            <a:ext cx="11009250" cy="742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24561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6" y="2172838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7421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7717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1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8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21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2" r:id="rId10"/>
    <p:sldLayoutId id="2147484343" r:id="rId11"/>
    <p:sldLayoutId id="2147484344" r:id="rId12"/>
    <p:sldLayoutId id="2147484345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76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6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0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4" r:id="rId1"/>
    <p:sldLayoutId id="2147484425" r:id="rId2"/>
    <p:sldLayoutId id="2147484426" r:id="rId3"/>
    <p:sldLayoutId id="2147484427" r:id="rId4"/>
    <p:sldLayoutId id="2147484428" r:id="rId5"/>
    <p:sldLayoutId id="2147484429" r:id="rId6"/>
    <p:sldLayoutId id="2147484430" r:id="rId7"/>
    <p:sldLayoutId id="2147484431" r:id="rId8"/>
    <p:sldLayoutId id="2147484432" r:id="rId9"/>
    <p:sldLayoutId id="2147484433" r:id="rId10"/>
    <p:sldLayoutId id="2147484434" r:id="rId11"/>
    <p:sldLayoutId id="2147484435" r:id="rId12"/>
    <p:sldLayoutId id="2147484436" r:id="rId13"/>
    <p:sldLayoutId id="2147484437" r:id="rId14"/>
    <p:sldLayoutId id="2147484438" r:id="rId15"/>
    <p:sldLayoutId id="2147484439" r:id="rId16"/>
    <p:sldLayoutId id="2147484440" r:id="rId17"/>
    <p:sldLayoutId id="2147484441" r:id="rId18"/>
    <p:sldLayoutId id="2147484442" r:id="rId19"/>
    <p:sldLayoutId id="2147484443" r:id="rId20"/>
    <p:sldLayoutId id="2147484444" r:id="rId21"/>
    <p:sldLayoutId id="2147484445" r:id="rId22"/>
    <p:sldLayoutId id="2147484446" r:id="rId23"/>
    <p:sldLayoutId id="2147484447" r:id="rId24"/>
    <p:sldLayoutId id="2147484448" r:id="rId25"/>
    <p:sldLayoutId id="2147484449" r:id="rId26"/>
    <p:sldLayoutId id="2147484450" r:id="rId2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hnlatwc/the-githubification-of-infosec-afbdbfaad1d1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211262"/>
            <a:ext cx="11810935" cy="2736716"/>
          </a:xfrm>
        </p:spPr>
        <p:txBody>
          <a:bodyPr/>
          <a:lstStyle/>
          <a:p>
            <a:r>
              <a:rPr lang="en-US" dirty="0"/>
              <a:t>How Microsoft does threat intelligence</a:t>
            </a:r>
            <a:br>
              <a:rPr lang="en-US" sz="6000" dirty="0"/>
            </a:br>
            <a:r>
              <a:rPr lang="en-US" sz="3600" dirty="0"/>
              <a:t>MSTIC, </a:t>
            </a:r>
            <a:r>
              <a:rPr lang="en-US" sz="3600" dirty="0" err="1"/>
              <a:t>Githubification</a:t>
            </a:r>
            <a:r>
              <a:rPr lang="en-US" sz="3600" dirty="0"/>
              <a:t> and GALLIUM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49" y="3954463"/>
            <a:ext cx="8612188" cy="1828800"/>
          </a:xfrm>
        </p:spPr>
        <p:txBody>
          <a:bodyPr/>
          <a:lstStyle/>
          <a:p>
            <a:r>
              <a:rPr lang="en-US" dirty="0"/>
              <a:t>Tom Finney</a:t>
            </a:r>
          </a:p>
          <a:p>
            <a:r>
              <a:rPr lang="en-US" dirty="0"/>
              <a:t>Europe team lead - threat intelligence team</a:t>
            </a:r>
          </a:p>
          <a:p>
            <a:r>
              <a:rPr lang="en-US" dirty="0"/>
              <a:t>Microsoft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5709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48E64F5-326A-49FE-BE05-2E9A76744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" y="525462"/>
            <a:ext cx="1968855" cy="3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C4DA51-DA01-464D-8485-E1562F40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37" y="202296"/>
            <a:ext cx="2225431" cy="12540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355675-520C-448C-AC79-852F5666A445}"/>
              </a:ext>
            </a:extLst>
          </p:cNvPr>
          <p:cNvSpPr/>
          <p:nvPr/>
        </p:nvSpPr>
        <p:spPr>
          <a:xfrm>
            <a:off x="731837" y="1456356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The MITRE ATT&amp;CK™ framework is a taxonomy of attack tactics and techniques used in the wild. 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A7CBDF-CE7D-44D6-B1F6-FC48B1D53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37" y="2430462"/>
            <a:ext cx="9294484" cy="345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9875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BE92A-9B3A-4991-B753-5CB009FB5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40" y="1287462"/>
            <a:ext cx="5948947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48E64F5-326A-49FE-BE05-2E9A76744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" y="525462"/>
            <a:ext cx="1968855" cy="3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E03FE8-A852-4231-BEED-6A3E6B65F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437" y="2354262"/>
            <a:ext cx="8732838" cy="4081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368B48-343B-46C5-8FBB-43A849EC2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437" y="507086"/>
            <a:ext cx="2225431" cy="1254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CF9913-DBB8-4EF4-9D9E-08033F55303F}"/>
              </a:ext>
            </a:extLst>
          </p:cNvPr>
          <p:cNvSpPr txBox="1"/>
          <p:nvPr/>
        </p:nvSpPr>
        <p:spPr>
          <a:xfrm>
            <a:off x="960437" y="5562457"/>
            <a:ext cx="181645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GALLIUM</a:t>
            </a:r>
          </a:p>
        </p:txBody>
      </p:sp>
    </p:spTree>
    <p:extLst>
      <p:ext uri="{BB962C8B-B14F-4D97-AF65-F5344CB8AC3E}">
        <p14:creationId xmlns:p14="http://schemas.microsoft.com/office/powerpoint/2010/main" val="2504792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48E64F5-326A-49FE-BE05-2E9A76744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" y="525462"/>
            <a:ext cx="1968855" cy="3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C4E156-2195-4395-AB63-5A25B8CD13F8}"/>
              </a:ext>
            </a:extLst>
          </p:cNvPr>
          <p:cNvSpPr/>
          <p:nvPr/>
        </p:nvSpPr>
        <p:spPr>
          <a:xfrm>
            <a:off x="803969" y="1363662"/>
            <a:ext cx="89956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MITRE ATT&amp;CK simplifies learning for defenders through three principles:</a:t>
            </a:r>
          </a:p>
          <a:p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It is curated. ATT&amp;CK manages complexity by organizing techniques based on attacker objectives, grouping similar techniques together, and relating them to affected platforms.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It is contributor friendly. New techniques contributed by researchers outside of MITRE. Community contribution ensure ATT&amp;CK documents techniques seen in actual attacks.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It is extensible. Main version for enterprise networks, but being adapted to cloud, mobile, IoT, industrial controls, and the router space. 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C4DA51-DA01-464D-8485-E1562F40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37" y="220662"/>
            <a:ext cx="2225431" cy="12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8132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48E64F5-326A-49FE-BE05-2E9A76744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" y="525462"/>
            <a:ext cx="1968855" cy="3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027F2-C9B1-406B-90D3-36A50753A5C1}"/>
              </a:ext>
            </a:extLst>
          </p:cNvPr>
          <p:cNvSpPr txBox="1"/>
          <p:nvPr/>
        </p:nvSpPr>
        <p:spPr>
          <a:xfrm>
            <a:off x="437430" y="1820862"/>
            <a:ext cx="5638800" cy="39026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Used by many teams in Microsoft, including TI teams and Product teams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MSTIC TI moving towards systematic use in threat group intelligence production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Things we are working out:</a:t>
            </a:r>
          </a:p>
          <a:p>
            <a:pPr marL="809271" lvl="1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Analyst impact</a:t>
            </a:r>
          </a:p>
          <a:p>
            <a:pPr marL="809271" lvl="1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Ensuring consistency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BA21B0-AED6-47A2-A2B3-17746669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37" y="285628"/>
            <a:ext cx="2225431" cy="1254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A572EC-4683-4E36-AC4C-2EDE6FF8C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61" y="1820862"/>
            <a:ext cx="5619230" cy="468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4700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72059-ED81-4750-AF58-87D0A9B0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0" y="1017784"/>
            <a:ext cx="5343525" cy="234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0C7DE-AB9C-49F1-9D3B-4ABDFB299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506" y="291331"/>
            <a:ext cx="2225431" cy="1254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17D7CD-127D-443E-8501-BD28F837403D}"/>
              </a:ext>
            </a:extLst>
          </p:cNvPr>
          <p:cNvSpPr txBox="1"/>
          <p:nvPr/>
        </p:nvSpPr>
        <p:spPr>
          <a:xfrm>
            <a:off x="6653944" y="1210629"/>
            <a:ext cx="3276600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Intelligence reported at a high-level. Useful for detection writers, SOC analysts, threat hunters?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B3F30-CFE1-456C-A4F7-18B1083E6416}"/>
              </a:ext>
            </a:extLst>
          </p:cNvPr>
          <p:cNvSpPr txBox="1"/>
          <p:nvPr/>
        </p:nvSpPr>
        <p:spPr>
          <a:xfrm>
            <a:off x="998140" y="4030662"/>
            <a:ext cx="3619897" cy="22898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we ‘tap’ the analytical process that led to the above at a lower level, can we produce much more useful intelligence for this community?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B6EC4E-04A0-4822-8A79-BB1311957CD6}"/>
              </a:ext>
            </a:extLst>
          </p:cNvPr>
          <p:cNvSpPr/>
          <p:nvPr/>
        </p:nvSpPr>
        <p:spPr bwMode="auto">
          <a:xfrm>
            <a:off x="4999037" y="4487862"/>
            <a:ext cx="609600" cy="152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347E8-6EB8-4543-8B52-9CF6713E3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37" y="670678"/>
            <a:ext cx="5846571" cy="59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42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85B93-2F1F-4DF2-A9E7-2C019E10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Executable Know-how</a:t>
            </a:r>
          </a:p>
        </p:txBody>
      </p:sp>
    </p:spTree>
    <p:extLst>
      <p:ext uri="{BB962C8B-B14F-4D97-AF65-F5344CB8AC3E}">
        <p14:creationId xmlns:p14="http://schemas.microsoft.com/office/powerpoint/2010/main" val="36450253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49A05-D6B4-4F3E-BC63-BCBF9DB57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8" y="512452"/>
            <a:ext cx="5562600" cy="5969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6583E7-FF26-47D4-A00F-9BD0372E8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637" y="296862"/>
            <a:ext cx="2255838" cy="12763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77FD68-A301-4E67-8F87-B567135BB925}"/>
              </a:ext>
            </a:extLst>
          </p:cNvPr>
          <p:cNvSpPr/>
          <p:nvPr/>
        </p:nvSpPr>
        <p:spPr>
          <a:xfrm>
            <a:off x="6523037" y="1897062"/>
            <a:ext cx="533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Open source generic signature format for SIEM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logs what YARA is to files, and Snort to network traffic.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Specifies a generic way to write detections on logs.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Set of converter translates the Sigma language into popular query tools including Splunk, Elastic Search, </a:t>
            </a:r>
            <a:r>
              <a:rPr lang="en-GB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Qradar</a:t>
            </a: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674733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9D943-23DE-4F02-BFD5-470DA1D6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601662"/>
            <a:ext cx="1700459" cy="725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F6F87-ABC8-410B-8103-7BF2E8859A32}"/>
              </a:ext>
            </a:extLst>
          </p:cNvPr>
          <p:cNvSpPr txBox="1"/>
          <p:nvPr/>
        </p:nvSpPr>
        <p:spPr>
          <a:xfrm>
            <a:off x="2865437" y="601662"/>
            <a:ext cx="6501944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Simple rule for GALLIUM IOCs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F8BF08-3CCC-40E7-8D55-8C0F6529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693" y="220662"/>
            <a:ext cx="2255838" cy="127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B16F4-3A9B-46B3-8F08-4652AE002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87"/>
          <a:stretch/>
        </p:blipFill>
        <p:spPr>
          <a:xfrm>
            <a:off x="1673610" y="1583050"/>
            <a:ext cx="8488363" cy="4809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4B6DD7-D9A1-44FD-AE04-36543F6BDBD9}"/>
              </a:ext>
            </a:extLst>
          </p:cNvPr>
          <p:cNvSpPr/>
          <p:nvPr/>
        </p:nvSpPr>
        <p:spPr bwMode="auto">
          <a:xfrm>
            <a:off x="2179637" y="2669001"/>
            <a:ext cx="7772400" cy="228600"/>
          </a:xfrm>
          <a:prstGeom prst="roundRect">
            <a:avLst/>
          </a:prstGeom>
          <a:noFill/>
          <a:ln w="57150">
            <a:solidFill>
              <a:srgbClr val="00B7CD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FC3483-5F05-4C41-AACF-74B8010C9DD2}"/>
              </a:ext>
            </a:extLst>
          </p:cNvPr>
          <p:cNvSpPr/>
          <p:nvPr/>
        </p:nvSpPr>
        <p:spPr bwMode="auto">
          <a:xfrm>
            <a:off x="2179637" y="3041730"/>
            <a:ext cx="7620000" cy="495287"/>
          </a:xfrm>
          <a:prstGeom prst="roundRect">
            <a:avLst/>
          </a:prstGeom>
          <a:noFill/>
          <a:ln w="57150">
            <a:solidFill>
              <a:srgbClr val="00B7CD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712020-30EC-41DD-B2A9-E2F5508EC48D}"/>
              </a:ext>
            </a:extLst>
          </p:cNvPr>
          <p:cNvSpPr/>
          <p:nvPr/>
        </p:nvSpPr>
        <p:spPr bwMode="auto">
          <a:xfrm>
            <a:off x="2535693" y="3629187"/>
            <a:ext cx="1548944" cy="495288"/>
          </a:xfrm>
          <a:prstGeom prst="roundRect">
            <a:avLst/>
          </a:prstGeom>
          <a:noFill/>
          <a:ln w="57150">
            <a:solidFill>
              <a:srgbClr val="00B7CD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65F5AE-F2BA-43B3-9389-5846593B281F}"/>
              </a:ext>
            </a:extLst>
          </p:cNvPr>
          <p:cNvSpPr/>
          <p:nvPr/>
        </p:nvSpPr>
        <p:spPr bwMode="auto">
          <a:xfrm>
            <a:off x="2090965" y="5163830"/>
            <a:ext cx="3517672" cy="1360957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70781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9D943-23DE-4F02-BFD5-470DA1D6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601662"/>
            <a:ext cx="1700459" cy="72580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F8BF08-3CCC-40E7-8D55-8C0F6529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693" y="220662"/>
            <a:ext cx="2255838" cy="1276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D26A22-D6BB-4BA4-B220-770E51AC7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737" y="1735304"/>
            <a:ext cx="8610600" cy="3112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29BA5-96D7-4287-B58C-4A872E3A611F}"/>
              </a:ext>
            </a:extLst>
          </p:cNvPr>
          <p:cNvSpPr txBox="1"/>
          <p:nvPr/>
        </p:nvSpPr>
        <p:spPr>
          <a:xfrm>
            <a:off x="4389437" y="615081"/>
            <a:ext cx="2971800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Transformed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5BEAD-C3D3-4682-BB7D-32CB8BF53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38" y="4984646"/>
            <a:ext cx="11429999" cy="1455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84716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9D943-23DE-4F02-BFD5-470DA1D6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601662"/>
            <a:ext cx="1700459" cy="7258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2139B1-47E1-42E1-B3DA-8B3FA63EE32B}"/>
              </a:ext>
            </a:extLst>
          </p:cNvPr>
          <p:cNvSpPr/>
          <p:nvPr/>
        </p:nvSpPr>
        <p:spPr>
          <a:xfrm>
            <a:off x="3398837" y="626854"/>
            <a:ext cx="4951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0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More complex example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F79021-F40F-44C1-9338-8833E72C6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693" y="220662"/>
            <a:ext cx="2255838" cy="127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E270E-3D11-4409-8979-07E1083A5D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568" r="60637"/>
          <a:stretch/>
        </p:blipFill>
        <p:spPr>
          <a:xfrm>
            <a:off x="7013696" y="3192462"/>
            <a:ext cx="4649183" cy="172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F7CE28-33CD-4578-8544-B9169F94AEC0}"/>
              </a:ext>
            </a:extLst>
          </p:cNvPr>
          <p:cNvSpPr/>
          <p:nvPr/>
        </p:nvSpPr>
        <p:spPr bwMode="auto">
          <a:xfrm>
            <a:off x="884237" y="4716462"/>
            <a:ext cx="685800" cy="3048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F047DD-0AB8-40A3-9A0C-04B7C6A47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37" y="1326253"/>
            <a:ext cx="5846571" cy="59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F80D-A7DB-4393-AD21-8B27642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expect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B2B80-8D57-421D-8193-C54EE9012EDB}"/>
              </a:ext>
            </a:extLst>
          </p:cNvPr>
          <p:cNvSpPr/>
          <p:nvPr/>
        </p:nvSpPr>
        <p:spPr>
          <a:xfrm>
            <a:off x="503237" y="2430462"/>
            <a:ext cx="11430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I’ll tell you </a:t>
            </a:r>
            <a:r>
              <a:rPr lang="en-GB"/>
              <a:t>who </a:t>
            </a:r>
            <a:r>
              <a:rPr lang="en-GB" dirty="0"/>
              <a:t>MSTIC is (and what it’s not)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I’ll explore how we ‘do’ threat intelligence (but I’ll focus more on intelligence production and dissemination than its creation)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talk about how we want to ‘do’ threat intelligence in the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I’ll use our work on the GALLIUM activity group as a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I’m going to touch on John Lambert’s </a:t>
            </a:r>
            <a:r>
              <a:rPr lang="en-US" dirty="0" err="1"/>
              <a:t>Githubification</a:t>
            </a:r>
            <a:r>
              <a:rPr lang="en-US" dirty="0"/>
              <a:t> </a:t>
            </a:r>
            <a:r>
              <a:rPr lang="en-US"/>
              <a:t>ideas &amp; </a:t>
            </a:r>
            <a:r>
              <a:rPr lang="en-US" dirty="0"/>
              <a:t>how we are applying </a:t>
            </a:r>
            <a:r>
              <a:rPr lang="en-US"/>
              <a:t>this</a:t>
            </a:r>
            <a:r>
              <a:rPr lang="en-US" dirty="0"/>
              <a:t> to our TI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 descr="A picture containing game, ball, drawing&#10;&#10;Description automatically generated">
            <a:extLst>
              <a:ext uri="{FF2B5EF4-FFF2-40B4-BE49-F238E27FC236}">
                <a16:creationId xmlns:a16="http://schemas.microsoft.com/office/drawing/2014/main" id="{93DA8839-D0B2-418F-B1B6-72962C1C1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850" y="295274"/>
            <a:ext cx="3926387" cy="190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6138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85B93-2F1F-4DF2-A9E7-2C019E10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Repeatable Analysis</a:t>
            </a:r>
          </a:p>
        </p:txBody>
      </p:sp>
    </p:spTree>
    <p:extLst>
      <p:ext uri="{BB962C8B-B14F-4D97-AF65-F5344CB8AC3E}">
        <p14:creationId xmlns:p14="http://schemas.microsoft.com/office/powerpoint/2010/main" val="36081918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3C78D-659A-4F8D-99EB-CBE534E5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87" y="1538739"/>
            <a:ext cx="5064524" cy="53113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EBEFC50-7F13-4B2F-8CBA-234BA682C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637" y="196674"/>
            <a:ext cx="2255838" cy="12377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CAB2A7-A5A4-4EA0-99B1-8C700B6767E9}"/>
              </a:ext>
            </a:extLst>
          </p:cNvPr>
          <p:cNvSpPr/>
          <p:nvPr/>
        </p:nvSpPr>
        <p:spPr>
          <a:xfrm>
            <a:off x="499578" y="1744662"/>
            <a:ext cx="4114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A </a:t>
            </a:r>
            <a:r>
              <a:rPr lang="en-GB" sz="1600" err="1">
                <a:solidFill>
                  <a:schemeClr val="bg1"/>
                </a:solidFill>
              </a:rPr>
              <a:t>Jupyter</a:t>
            </a:r>
            <a:r>
              <a:rPr lang="en-GB" sz="1600">
                <a:solidFill>
                  <a:schemeClr val="bg1"/>
                </a:solidFill>
              </a:rPr>
              <a:t> notebook is a file that combines </a:t>
            </a:r>
            <a:r>
              <a:rPr lang="en-GB" sz="1600" err="1">
                <a:solidFill>
                  <a:schemeClr val="bg1"/>
                </a:solidFill>
              </a:rPr>
              <a:t>markup</a:t>
            </a:r>
            <a:r>
              <a:rPr lang="en-GB" sz="1600">
                <a:solidFill>
                  <a:schemeClr val="bg1"/>
                </a:solidFill>
              </a:rPr>
              <a:t>, code,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The notebook can: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load data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Search, combine and process it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then render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Notebooks are sharable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Not a niche technology —over 5 million on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Provides ability to execute the analysis against similar data, encapsulating expertise.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B390E2-06EF-4C60-BC31-8A9646F4F6E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237" y="502085"/>
            <a:ext cx="1855679" cy="6269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8BA7D6-917A-4A32-BE45-E01E008789E1}"/>
              </a:ext>
            </a:extLst>
          </p:cNvPr>
          <p:cNvSpPr/>
          <p:nvPr/>
        </p:nvSpPr>
        <p:spPr>
          <a:xfrm>
            <a:off x="3017837" y="467337"/>
            <a:ext cx="6011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000" spc="-102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What is a </a:t>
            </a:r>
            <a:r>
              <a:rPr lang="en-GB" sz="4000" spc="-102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Jupyter</a:t>
            </a:r>
            <a:r>
              <a:rPr lang="en-GB" sz="4000" spc="-102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 Notebook?</a:t>
            </a:r>
          </a:p>
        </p:txBody>
      </p:sp>
    </p:spTree>
    <p:extLst>
      <p:ext uri="{BB962C8B-B14F-4D97-AF65-F5344CB8AC3E}">
        <p14:creationId xmlns:p14="http://schemas.microsoft.com/office/powerpoint/2010/main" val="19140048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EBEFC50-7F13-4B2F-8CBA-234BA682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637" y="196674"/>
            <a:ext cx="2255838" cy="1237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390E2-06EF-4C60-BC31-8A9646F4F6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237" y="502085"/>
            <a:ext cx="1855679" cy="6269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E4EBA-E922-4B0E-A112-F20B681C34FC}"/>
              </a:ext>
            </a:extLst>
          </p:cNvPr>
          <p:cNvSpPr/>
          <p:nvPr/>
        </p:nvSpPr>
        <p:spPr>
          <a:xfrm>
            <a:off x="3344532" y="511453"/>
            <a:ext cx="6069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000" spc="-102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A Gallium notebook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ADB727-DD71-485D-A2D6-C4E66FF1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637" y="1423164"/>
            <a:ext cx="10138342" cy="58451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C92067-6809-4C81-94AF-BDD024BED936}"/>
              </a:ext>
            </a:extLst>
          </p:cNvPr>
          <p:cNvGrpSpPr/>
          <p:nvPr/>
        </p:nvGrpSpPr>
        <p:grpSpPr>
          <a:xfrm>
            <a:off x="479700" y="1820862"/>
            <a:ext cx="2864832" cy="627864"/>
            <a:chOff x="479700" y="1973262"/>
            <a:chExt cx="3022216" cy="6278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B0F7E6-F7FB-4E0E-9BFA-AA92D2E066DA}"/>
                </a:ext>
              </a:extLst>
            </p:cNvPr>
            <p:cNvSpPr txBox="1"/>
            <p:nvPr/>
          </p:nvSpPr>
          <p:spPr>
            <a:xfrm>
              <a:off x="479700" y="1973262"/>
              <a:ext cx="1166537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2400" dirty="0">
                  <a:solidFill>
                    <a:schemeClr val="bg1"/>
                  </a:solidFill>
                </a:rPr>
                <a:t>Code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167BEDCE-51FF-4F99-B103-4B59DEDD874D}"/>
                </a:ext>
              </a:extLst>
            </p:cNvPr>
            <p:cNvSpPr/>
            <p:nvPr/>
          </p:nvSpPr>
          <p:spPr bwMode="auto">
            <a:xfrm>
              <a:off x="1493837" y="2201862"/>
              <a:ext cx="2008079" cy="153632"/>
            </a:xfrm>
            <a:prstGeom prst="rightArrow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F8CA1D-4EBA-4BBF-BF4F-967016AE91C4}"/>
              </a:ext>
            </a:extLst>
          </p:cNvPr>
          <p:cNvGrpSpPr/>
          <p:nvPr/>
        </p:nvGrpSpPr>
        <p:grpSpPr>
          <a:xfrm>
            <a:off x="456163" y="6178508"/>
            <a:ext cx="2661109" cy="627864"/>
            <a:chOff x="494752" y="1973262"/>
            <a:chExt cx="3007164" cy="6278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64D181-3AB0-4D7D-9E80-FA5EAA60EAB7}"/>
                </a:ext>
              </a:extLst>
            </p:cNvPr>
            <p:cNvSpPr txBox="1"/>
            <p:nvPr/>
          </p:nvSpPr>
          <p:spPr>
            <a:xfrm>
              <a:off x="494752" y="1973262"/>
              <a:ext cx="1151485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2400" dirty="0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E8E139BE-D59E-4A0E-85CC-67BFC66FF703}"/>
                </a:ext>
              </a:extLst>
            </p:cNvPr>
            <p:cNvSpPr/>
            <p:nvPr/>
          </p:nvSpPr>
          <p:spPr bwMode="auto">
            <a:xfrm>
              <a:off x="1493837" y="2201862"/>
              <a:ext cx="2008079" cy="153632"/>
            </a:xfrm>
            <a:prstGeom prst="rightArrow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E9B295-D475-4AAF-B7B3-67DF3299E27A}"/>
              </a:ext>
            </a:extLst>
          </p:cNvPr>
          <p:cNvGrpSpPr/>
          <p:nvPr/>
        </p:nvGrpSpPr>
        <p:grpSpPr>
          <a:xfrm>
            <a:off x="499779" y="3478998"/>
            <a:ext cx="2844753" cy="627864"/>
            <a:chOff x="499779" y="3595951"/>
            <a:chExt cx="2844753" cy="6278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617862-8780-4B56-BC78-2573E10703D9}"/>
                </a:ext>
              </a:extLst>
            </p:cNvPr>
            <p:cNvSpPr txBox="1"/>
            <p:nvPr/>
          </p:nvSpPr>
          <p:spPr>
            <a:xfrm>
              <a:off x="499779" y="3595951"/>
              <a:ext cx="1518109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2400" dirty="0" err="1">
                  <a:solidFill>
                    <a:schemeClr val="bg1"/>
                  </a:solidFill>
                </a:rPr>
                <a:t>Markup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9FD211D1-2005-4CF9-9B91-38886527EDCE}"/>
                </a:ext>
              </a:extLst>
            </p:cNvPr>
            <p:cNvSpPr/>
            <p:nvPr/>
          </p:nvSpPr>
          <p:spPr bwMode="auto">
            <a:xfrm>
              <a:off x="1874837" y="3848545"/>
              <a:ext cx="1469695" cy="153632"/>
            </a:xfrm>
            <a:prstGeom prst="rightArrow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81FE26-439B-4AA9-8296-AC98C23DBF73}"/>
              </a:ext>
            </a:extLst>
          </p:cNvPr>
          <p:cNvSpPr/>
          <p:nvPr/>
        </p:nvSpPr>
        <p:spPr bwMode="auto">
          <a:xfrm>
            <a:off x="4160837" y="4106862"/>
            <a:ext cx="5791200" cy="381000"/>
          </a:xfrm>
          <a:prstGeom prst="roundRect">
            <a:avLst/>
          </a:prstGeom>
          <a:noFill/>
          <a:ln w="381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5F1108F-6023-473C-A3BC-C81EE9D363C7}"/>
              </a:ext>
            </a:extLst>
          </p:cNvPr>
          <p:cNvSpPr/>
          <p:nvPr/>
        </p:nvSpPr>
        <p:spPr bwMode="auto">
          <a:xfrm>
            <a:off x="3370392" y="6292572"/>
            <a:ext cx="1628645" cy="381000"/>
          </a:xfrm>
          <a:prstGeom prst="roundRect">
            <a:avLst/>
          </a:prstGeom>
          <a:noFill/>
          <a:ln w="381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82577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EBEFC50-7F13-4B2F-8CBA-234BA682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637" y="196674"/>
            <a:ext cx="2255838" cy="1237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390E2-06EF-4C60-BC31-8A9646F4F6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237" y="502085"/>
            <a:ext cx="1855679" cy="626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51777-88B9-4D7E-9877-D7F92683B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87" y="1897062"/>
            <a:ext cx="98679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776D0D-9065-42B0-8A6D-0B44377F643C}"/>
              </a:ext>
            </a:extLst>
          </p:cNvPr>
          <p:cNvSpPr/>
          <p:nvPr/>
        </p:nvSpPr>
        <p:spPr>
          <a:xfrm>
            <a:off x="3344532" y="511453"/>
            <a:ext cx="6069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000" spc="-102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A Gallium notebook example</a:t>
            </a:r>
          </a:p>
        </p:txBody>
      </p:sp>
    </p:spTree>
    <p:extLst>
      <p:ext uri="{BB962C8B-B14F-4D97-AF65-F5344CB8AC3E}">
        <p14:creationId xmlns:p14="http://schemas.microsoft.com/office/powerpoint/2010/main" val="31593908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EBEFC50-7F13-4B2F-8CBA-234BA682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637" y="196674"/>
            <a:ext cx="2255838" cy="1237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390E2-06EF-4C60-BC31-8A9646F4F6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237" y="502085"/>
            <a:ext cx="1855679" cy="626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E46B74-D58A-42D7-9A15-2DA7C428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624" y="1744662"/>
            <a:ext cx="9801225" cy="465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B83C48-EB60-4C21-BA22-C3AC623365D2}"/>
              </a:ext>
            </a:extLst>
          </p:cNvPr>
          <p:cNvSpPr/>
          <p:nvPr/>
        </p:nvSpPr>
        <p:spPr>
          <a:xfrm>
            <a:off x="3344532" y="511453"/>
            <a:ext cx="6069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000" spc="-102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A Gallium notebook example</a:t>
            </a:r>
          </a:p>
        </p:txBody>
      </p:sp>
    </p:spTree>
    <p:extLst>
      <p:ext uri="{BB962C8B-B14F-4D97-AF65-F5344CB8AC3E}">
        <p14:creationId xmlns:p14="http://schemas.microsoft.com/office/powerpoint/2010/main" val="52611927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EBEFC50-7F13-4B2F-8CBA-234BA682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637" y="196674"/>
            <a:ext cx="2255838" cy="1237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390E2-06EF-4C60-BC31-8A9646F4F6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237" y="502085"/>
            <a:ext cx="1855679" cy="6269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06192B-080E-419C-AE1F-12DC28A7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944" y="1129004"/>
            <a:ext cx="7543800" cy="568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F2FEA6-6644-4B84-8FA9-7A6D25A8F734}"/>
              </a:ext>
            </a:extLst>
          </p:cNvPr>
          <p:cNvSpPr/>
          <p:nvPr/>
        </p:nvSpPr>
        <p:spPr>
          <a:xfrm>
            <a:off x="3344532" y="511453"/>
            <a:ext cx="6069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000" spc="-102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A Gallium notebook example</a:t>
            </a:r>
          </a:p>
        </p:txBody>
      </p:sp>
    </p:spTree>
    <p:extLst>
      <p:ext uri="{BB962C8B-B14F-4D97-AF65-F5344CB8AC3E}">
        <p14:creationId xmlns:p14="http://schemas.microsoft.com/office/powerpoint/2010/main" val="11357092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EBEFC50-7F13-4B2F-8CBA-234BA682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637" y="196674"/>
            <a:ext cx="2255838" cy="1237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390E2-06EF-4C60-BC31-8A9646F4F6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237" y="502085"/>
            <a:ext cx="1855679" cy="626919"/>
          </a:xfrm>
          <a:prstGeom prst="rect">
            <a:avLst/>
          </a:prstGeom>
        </p:spPr>
      </p:pic>
      <p:pic>
        <p:nvPicPr>
          <p:cNvPr id="22" name="Picture 21" descr="A picture containing game, ball, drawing&#10;&#10;Description automatically generated">
            <a:extLst>
              <a:ext uri="{FF2B5EF4-FFF2-40B4-BE49-F238E27FC236}">
                <a16:creationId xmlns:a16="http://schemas.microsoft.com/office/drawing/2014/main" id="{C87BA332-D57E-4EDC-97D1-34B0906F7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7" y="1327762"/>
            <a:ext cx="2133600" cy="1033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DEA128-11C9-49AE-BCF4-B889E6F4C471}"/>
              </a:ext>
            </a:extLst>
          </p:cNvPr>
          <p:cNvSpPr txBox="1"/>
          <p:nvPr/>
        </p:nvSpPr>
        <p:spPr>
          <a:xfrm>
            <a:off x="1036637" y="2476793"/>
            <a:ext cx="8610600" cy="43119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Analysts share techniques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Provides provenance for indicators and COA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Notebooks will become records in their own right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Used as a basis for further automation of alerting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Could be used for evaluating the utility of data sources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699BD-FE89-4751-A671-B36998F7A968}"/>
              </a:ext>
            </a:extLst>
          </p:cNvPr>
          <p:cNvSpPr/>
          <p:nvPr/>
        </p:nvSpPr>
        <p:spPr>
          <a:xfrm>
            <a:off x="3344532" y="511453"/>
            <a:ext cx="53215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000" spc="-102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Why notebooks are great</a:t>
            </a:r>
          </a:p>
        </p:txBody>
      </p:sp>
    </p:spTree>
    <p:extLst>
      <p:ext uri="{BB962C8B-B14F-4D97-AF65-F5344CB8AC3E}">
        <p14:creationId xmlns:p14="http://schemas.microsoft.com/office/powerpoint/2010/main" val="20119542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ED3C-9393-4DA2-B95F-E1BD8A1B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GB" dirty="0"/>
              <a:t>Promoting</a:t>
            </a:r>
            <a:br>
              <a:rPr lang="en-GB" dirty="0"/>
            </a:br>
            <a:r>
              <a:rPr lang="en-GB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2604106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44E6C4B-4479-4C37-8779-242CCA73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837" y="220662"/>
            <a:ext cx="2165163" cy="1191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0842C8-150F-4AB3-AAD0-413A9E9B9A97}"/>
              </a:ext>
            </a:extLst>
          </p:cNvPr>
          <p:cNvSpPr/>
          <p:nvPr/>
        </p:nvSpPr>
        <p:spPr>
          <a:xfrm>
            <a:off x="1036637" y="1592262"/>
            <a:ext cx="108966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Every element of </a:t>
            </a:r>
            <a:r>
              <a:rPr lang="en-GB" dirty="0" err="1">
                <a:solidFill>
                  <a:schemeClr val="bg1"/>
                </a:solidFill>
              </a:rPr>
              <a:t>Githubification</a:t>
            </a:r>
            <a:r>
              <a:rPr lang="en-GB" dirty="0">
                <a:solidFill>
                  <a:schemeClr val="bg1"/>
                </a:solidFill>
              </a:rPr>
              <a:t> exists because of a community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Technology is needed but learning cannot happen without teaching and teaching is built on contribution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MITRE ATT&amp;CK accepts contributions from the community and a recent update that introduced cloud-oriented techniques (including Office 365) were almost entirely sourced from the community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Florian Roth (@cyb3rops) has an open source repository of Sigma rules on GitHub. Contributing to them is simple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Open Security Collaborative Development (OSCD) recently organized an effort to contribute Sigma rules for MITRE ATT&amp;CK techniques. Over a hundred rules were contributed from researchers in numerous countries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algn="ctr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  <a:hlinkClick r:id="rId3"/>
              </a:rPr>
              <a:t>https://medium.com/@johnlatwc/the-githubification-of-infosec-afbdbfaad1d1</a:t>
            </a:r>
            <a:endParaRPr lang="en-GB" dirty="0">
              <a:solidFill>
                <a:schemeClr val="bg1"/>
              </a:solidFill>
            </a:endParaRPr>
          </a:p>
          <a:p>
            <a:pPr algn="ctr">
              <a:spcAft>
                <a:spcPts val="1200"/>
              </a:spcAft>
            </a:pPr>
            <a:r>
              <a:rPr lang="en-GB" dirty="0">
                <a:solidFill>
                  <a:schemeClr val="bg1"/>
                </a:solidFill>
              </a:rPr>
              <a:t>(Or search ‘</a:t>
            </a:r>
            <a:r>
              <a:rPr lang="en-GB" dirty="0" err="1">
                <a:solidFill>
                  <a:schemeClr val="bg1"/>
                </a:solidFill>
              </a:rPr>
              <a:t>githubification</a:t>
            </a:r>
            <a:r>
              <a:rPr lang="en-GB" dirty="0">
                <a:solidFill>
                  <a:schemeClr val="bg1"/>
                </a:solidFill>
              </a:rPr>
              <a:t>’ with your favourite search engine)</a:t>
            </a:r>
          </a:p>
        </p:txBody>
      </p:sp>
    </p:spTree>
    <p:extLst>
      <p:ext uri="{BB962C8B-B14F-4D97-AF65-F5344CB8AC3E}">
        <p14:creationId xmlns:p14="http://schemas.microsoft.com/office/powerpoint/2010/main" val="281109582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44E6C4B-4479-4C37-8779-242CCA73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837" y="220662"/>
            <a:ext cx="2165163" cy="1191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00E675-8702-4777-B029-9268677832FA}"/>
              </a:ext>
            </a:extLst>
          </p:cNvPr>
          <p:cNvSpPr/>
          <p:nvPr/>
        </p:nvSpPr>
        <p:spPr>
          <a:xfrm>
            <a:off x="8123237" y="1799372"/>
            <a:ext cx="39307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MSTIC contributes to MITRE ATT&amp;CK, especially cloud techniques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We contribute Sigma rules and are looking to contribute to the next OSCD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Jupyter</a:t>
            </a:r>
            <a:r>
              <a:rPr lang="en-GB" dirty="0">
                <a:solidFill>
                  <a:schemeClr val="bg1"/>
                </a:solidFill>
              </a:rPr>
              <a:t> support in Azure Sentinel and Microsoft Defender ATP and many published 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MSTICpy</a:t>
            </a:r>
            <a:r>
              <a:rPr lang="en-GB" dirty="0">
                <a:solidFill>
                  <a:schemeClr val="bg1"/>
                </a:solidFill>
              </a:rPr>
              <a:t> open source library</a:t>
            </a:r>
          </a:p>
        </p:txBody>
      </p:sp>
      <p:pic>
        <p:nvPicPr>
          <p:cNvPr id="1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7F9AA7-A4F2-499A-AECD-C792E0468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55" y="2854599"/>
            <a:ext cx="7467600" cy="2413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79A65-EC4B-4313-8179-932121E1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37" y="2518930"/>
            <a:ext cx="6324600" cy="361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A7925-2E36-4BFE-BCB7-15DC55A96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872" y="1940806"/>
            <a:ext cx="6216731" cy="419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AD15D-FD05-4392-A2AA-EF90F8996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37" y="2084854"/>
            <a:ext cx="7010400" cy="4029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51BF326-1773-4CEA-A157-43683BD1281A}"/>
              </a:ext>
            </a:extLst>
          </p:cNvPr>
          <p:cNvSpPr/>
          <p:nvPr/>
        </p:nvSpPr>
        <p:spPr>
          <a:xfrm>
            <a:off x="2255837" y="493058"/>
            <a:ext cx="7346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000" spc="-102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Microsoft getting ‘</a:t>
            </a:r>
            <a:r>
              <a:rPr lang="en-GB" sz="4000" spc="-102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Githubificationed</a:t>
            </a:r>
            <a:r>
              <a:rPr lang="en-GB" sz="4000" spc="-102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943533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1D18EA-DDC2-476E-998A-B23A06BBF757}"/>
              </a:ext>
            </a:extLst>
          </p:cNvPr>
          <p:cNvSpPr txBox="1"/>
          <p:nvPr/>
        </p:nvSpPr>
        <p:spPr>
          <a:xfrm>
            <a:off x="579437" y="3497261"/>
            <a:ext cx="4953000" cy="22898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Providing world-class security detection, analytics and response to Microsoft’s cloud infrastructure and service, traditional products, devices and internal corporate resources</a:t>
            </a:r>
            <a:r>
              <a:rPr lang="en-GB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0FED5-B5B4-4469-8478-4D9D99AFE74A}"/>
              </a:ext>
            </a:extLst>
          </p:cNvPr>
          <p:cNvSpPr txBox="1"/>
          <p:nvPr/>
        </p:nvSpPr>
        <p:spPr>
          <a:xfrm>
            <a:off x="6446837" y="525462"/>
            <a:ext cx="5257801" cy="64756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MSTIC is a TI provider for a :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company with 148K employees that operates across the word 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major software producer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major cloud services provider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security solution provider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 IR practice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MSTIC is not: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commercial TI provider (but working and sharing with partners is very important to us)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only TI team in Microsoft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just a TI team - we ship code and detections to products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 descr="A picture containing game, ball, drawing&#10;&#10;Description automatically generated">
            <a:extLst>
              <a:ext uri="{FF2B5EF4-FFF2-40B4-BE49-F238E27FC236}">
                <a16:creationId xmlns:a16="http://schemas.microsoft.com/office/drawing/2014/main" id="{81D47E8E-172B-4874-8DBF-F14F1633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0" y="525462"/>
            <a:ext cx="503152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27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1B0FED5-B5B4-4469-8478-4D9D99AFE74A}"/>
              </a:ext>
            </a:extLst>
          </p:cNvPr>
          <p:cNvSpPr txBox="1"/>
          <p:nvPr/>
        </p:nvSpPr>
        <p:spPr>
          <a:xfrm>
            <a:off x="427037" y="2684446"/>
            <a:ext cx="3305331" cy="318241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 are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threat-focused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 track nation state threats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Over 110 groups known to us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Over 70 full-fledged Activity Groups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 descr="A picture containing game, ball, drawing&#10;&#10;Description automatically generated">
            <a:extLst>
              <a:ext uri="{FF2B5EF4-FFF2-40B4-BE49-F238E27FC236}">
                <a16:creationId xmlns:a16="http://schemas.microsoft.com/office/drawing/2014/main" id="{969AC48A-A387-4398-9725-3D433918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774333"/>
            <a:ext cx="2971800" cy="14402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497E0E-D269-414F-B4C7-77E51E840021}"/>
              </a:ext>
            </a:extLst>
          </p:cNvPr>
          <p:cNvGrpSpPr/>
          <p:nvPr/>
        </p:nvGrpSpPr>
        <p:grpSpPr>
          <a:xfrm>
            <a:off x="3729133" y="774333"/>
            <a:ext cx="8280305" cy="5038532"/>
            <a:chOff x="527956" y="1481038"/>
            <a:chExt cx="8283637" cy="5040560"/>
          </a:xfrm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E11C039D-184D-48CB-9350-3A19BFC41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020788"/>
              <a:ext cx="450850" cy="541338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Li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lithium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904B9B41-820B-453E-AA81-FE013309B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56212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Na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sodium</a:t>
              </a: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466014ED-9277-47AF-BE64-A5773363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1018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K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potassium</a:t>
              </a: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F4029761-49E0-4B6A-A3D2-77EC5B153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6416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Rb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rubidium </a:t>
              </a: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8A7FC8A2-F388-434A-A7C2-16C81CCDA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1813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caesium</a:t>
              </a: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1B7EB14A-01D3-4AA8-BD9C-23C162C3E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722713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Fr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18" name="Rectangle 30">
              <a:extLst>
                <a:ext uri="{FF2B5EF4-FFF2-40B4-BE49-F238E27FC236}">
                  <a16:creationId xmlns:a16="http://schemas.microsoft.com/office/drawing/2014/main" id="{522CE5CC-8FC6-4A27-8203-788686E61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020788"/>
              <a:ext cx="449263" cy="541338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Be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beryllium</a:t>
              </a:r>
            </a:p>
          </p:txBody>
        </p:sp>
        <p:sp>
          <p:nvSpPr>
            <p:cNvPr id="19" name="Rectangle 31">
              <a:extLst>
                <a:ext uri="{FF2B5EF4-FFF2-40B4-BE49-F238E27FC236}">
                  <a16:creationId xmlns:a16="http://schemas.microsoft.com/office/drawing/2014/main" id="{429DB2A4-98B2-4EBE-ABE0-72CD999B3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5621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Mg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magnesium</a:t>
              </a:r>
            </a:p>
          </p:txBody>
        </p:sp>
        <p:sp>
          <p:nvSpPr>
            <p:cNvPr id="20" name="Rectangle 32">
              <a:extLst>
                <a:ext uri="{FF2B5EF4-FFF2-40B4-BE49-F238E27FC236}">
                  <a16:creationId xmlns:a16="http://schemas.microsoft.com/office/drawing/2014/main" id="{2B28F3B7-8393-489E-8653-FE1722BB9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1018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Ca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calcium</a:t>
              </a:r>
            </a:p>
          </p:txBody>
        </p:sp>
        <p:sp>
          <p:nvSpPr>
            <p:cNvPr id="21" name="Rectangle 33">
              <a:extLst>
                <a:ext uri="{FF2B5EF4-FFF2-40B4-BE49-F238E27FC236}">
                  <a16:creationId xmlns:a16="http://schemas.microsoft.com/office/drawing/2014/main" id="{34D58BA1-BC46-4E0D-B63F-748E4671F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6416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strontium</a:t>
              </a:r>
            </a:p>
          </p:txBody>
        </p:sp>
        <p:sp>
          <p:nvSpPr>
            <p:cNvPr id="22" name="Rectangle 34">
              <a:extLst>
                <a:ext uri="{FF2B5EF4-FFF2-40B4-BE49-F238E27FC236}">
                  <a16:creationId xmlns:a16="http://schemas.microsoft.com/office/drawing/2014/main" id="{E7B65C95-D9BE-40A8-A1F7-D1C8DB1D3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1813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Ba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barium</a:t>
              </a: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id="{AE0D833D-8993-4050-914E-64A5AD4A4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24" name="Rectangle 38">
              <a:extLst>
                <a:ext uri="{FF2B5EF4-FFF2-40B4-BE49-F238E27FC236}">
                  <a16:creationId xmlns:a16="http://schemas.microsoft.com/office/drawing/2014/main" id="{AFA2362F-7C18-430B-ABA9-6E2631DB2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1E1E1E"/>
                </a:solidFill>
              </a:endParaRPr>
            </a:p>
          </p:txBody>
        </p:sp>
        <p:sp>
          <p:nvSpPr>
            <p:cNvPr id="25" name="Rectangle 39">
              <a:extLst>
                <a:ext uri="{FF2B5EF4-FFF2-40B4-BE49-F238E27FC236}">
                  <a16:creationId xmlns:a16="http://schemas.microsoft.com/office/drawing/2014/main" id="{08F9776C-7E84-4502-BB75-F1B409709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1E1E1E"/>
                </a:solidFill>
              </a:endParaRPr>
            </a:p>
          </p:txBody>
        </p:sp>
        <p:sp>
          <p:nvSpPr>
            <p:cNvPr id="26" name="Rectangle 36">
              <a:extLst>
                <a:ext uri="{FF2B5EF4-FFF2-40B4-BE49-F238E27FC236}">
                  <a16:creationId xmlns:a16="http://schemas.microsoft.com/office/drawing/2014/main" id="{59A110E4-940C-448C-8D9B-41259D451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Sc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scandium</a:t>
              </a:r>
            </a:p>
          </p:txBody>
        </p:sp>
        <p:sp>
          <p:nvSpPr>
            <p:cNvPr id="27" name="Rectangle 37">
              <a:extLst>
                <a:ext uri="{FF2B5EF4-FFF2-40B4-BE49-F238E27FC236}">
                  <a16:creationId xmlns:a16="http://schemas.microsoft.com/office/drawing/2014/main" id="{4A2AE5D8-129C-456E-BE23-6EB38E432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Y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yttrium</a:t>
              </a:r>
            </a:p>
          </p:txBody>
        </p:sp>
        <p:sp>
          <p:nvSpPr>
            <p:cNvPr id="28" name="Rectangle 82">
              <a:extLst>
                <a:ext uri="{FF2B5EF4-FFF2-40B4-BE49-F238E27FC236}">
                  <a16:creationId xmlns:a16="http://schemas.microsoft.com/office/drawing/2014/main" id="{EA86962E-88DA-4080-830F-27593DC6F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Ti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titanium</a:t>
              </a:r>
            </a:p>
          </p:txBody>
        </p:sp>
        <p:sp>
          <p:nvSpPr>
            <p:cNvPr id="29" name="Rectangle 83">
              <a:extLst>
                <a:ext uri="{FF2B5EF4-FFF2-40B4-BE49-F238E27FC236}">
                  <a16:creationId xmlns:a16="http://schemas.microsoft.com/office/drawing/2014/main" id="{4B0751DB-ACAC-4C8C-B752-9C084323A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Zr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zirconium</a:t>
              </a:r>
            </a:p>
          </p:txBody>
        </p:sp>
        <p:sp>
          <p:nvSpPr>
            <p:cNvPr id="30" name="Rectangle 85">
              <a:extLst>
                <a:ext uri="{FF2B5EF4-FFF2-40B4-BE49-F238E27FC236}">
                  <a16:creationId xmlns:a16="http://schemas.microsoft.com/office/drawing/2014/main" id="{A9D6DB0D-D137-48E8-BE3C-0822516D8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Hf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hafnium</a:t>
              </a:r>
            </a:p>
          </p:txBody>
        </p:sp>
        <p:sp>
          <p:nvSpPr>
            <p:cNvPr id="31" name="Rectangle 88">
              <a:extLst>
                <a:ext uri="{FF2B5EF4-FFF2-40B4-BE49-F238E27FC236}">
                  <a16:creationId xmlns:a16="http://schemas.microsoft.com/office/drawing/2014/main" id="{E095D6C2-8832-4BB1-A094-0E4B45762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V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vanadium</a:t>
              </a:r>
            </a:p>
          </p:txBody>
        </p:sp>
        <p:sp>
          <p:nvSpPr>
            <p:cNvPr id="32" name="Rectangle 89">
              <a:extLst>
                <a:ext uri="{FF2B5EF4-FFF2-40B4-BE49-F238E27FC236}">
                  <a16:creationId xmlns:a16="http://schemas.microsoft.com/office/drawing/2014/main" id="{431D02C0-B8CE-457E-9D3E-7EEA5D4AB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Nb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niobium</a:t>
              </a:r>
            </a:p>
          </p:txBody>
        </p:sp>
        <p:sp>
          <p:nvSpPr>
            <p:cNvPr id="33" name="Rectangle 94">
              <a:extLst>
                <a:ext uri="{FF2B5EF4-FFF2-40B4-BE49-F238E27FC236}">
                  <a16:creationId xmlns:a16="http://schemas.microsoft.com/office/drawing/2014/main" id="{47245AEB-9AC4-4F68-A6F5-D0E84FDA0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1018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</a:t>
              </a:r>
              <a:r>
                <a:rPr lang="en-GB" sz="500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chromium</a:t>
              </a:r>
            </a:p>
          </p:txBody>
        </p:sp>
        <p:sp>
          <p:nvSpPr>
            <p:cNvPr id="34" name="Rectangle 95">
              <a:extLst>
                <a:ext uri="{FF2B5EF4-FFF2-40B4-BE49-F238E27FC236}">
                  <a16:creationId xmlns:a16="http://schemas.microsoft.com/office/drawing/2014/main" id="{E3B89ABE-8998-4DD2-B44D-4BE307F98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Mo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molybdenum</a:t>
              </a:r>
            </a:p>
          </p:txBody>
        </p:sp>
        <p:sp>
          <p:nvSpPr>
            <p:cNvPr id="35" name="Rectangle 100">
              <a:extLst>
                <a:ext uri="{FF2B5EF4-FFF2-40B4-BE49-F238E27FC236}">
                  <a16:creationId xmlns:a16="http://schemas.microsoft.com/office/drawing/2014/main" id="{D3B45025-335E-4366-88C9-8FE1D2D56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Mn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manganese</a:t>
              </a:r>
            </a:p>
          </p:txBody>
        </p:sp>
        <p:sp>
          <p:nvSpPr>
            <p:cNvPr id="36" name="Rectangle 101">
              <a:extLst>
                <a:ext uri="{FF2B5EF4-FFF2-40B4-BE49-F238E27FC236}">
                  <a16:creationId xmlns:a16="http://schemas.microsoft.com/office/drawing/2014/main" id="{66F96E88-C06B-4983-8C7A-901272E5E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Tc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technetium</a:t>
              </a:r>
            </a:p>
          </p:txBody>
        </p:sp>
        <p:sp>
          <p:nvSpPr>
            <p:cNvPr id="37" name="Rectangle 103">
              <a:extLst>
                <a:ext uri="{FF2B5EF4-FFF2-40B4-BE49-F238E27FC236}">
                  <a16:creationId xmlns:a16="http://schemas.microsoft.com/office/drawing/2014/main" id="{2DB86468-B2BF-4A48-9075-8DFA20E70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Fe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iron</a:t>
              </a:r>
            </a:p>
          </p:txBody>
        </p:sp>
        <p:sp>
          <p:nvSpPr>
            <p:cNvPr id="38" name="Rectangle 104">
              <a:extLst>
                <a:ext uri="{FF2B5EF4-FFF2-40B4-BE49-F238E27FC236}">
                  <a16:creationId xmlns:a16="http://schemas.microsoft.com/office/drawing/2014/main" id="{9E0FEE01-00CE-45B7-A89D-CBFAA6306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Ru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ruthenium</a:t>
              </a:r>
            </a:p>
          </p:txBody>
        </p:sp>
        <p:sp>
          <p:nvSpPr>
            <p:cNvPr id="39" name="Rectangle 106">
              <a:extLst>
                <a:ext uri="{FF2B5EF4-FFF2-40B4-BE49-F238E27FC236}">
                  <a16:creationId xmlns:a16="http://schemas.microsoft.com/office/drawing/2014/main" id="{BF1FA765-D51E-41BD-8947-8D2201C4F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cobalt</a:t>
              </a:r>
            </a:p>
          </p:txBody>
        </p:sp>
        <p:sp>
          <p:nvSpPr>
            <p:cNvPr id="40" name="Rectangle 107">
              <a:extLst>
                <a:ext uri="{FF2B5EF4-FFF2-40B4-BE49-F238E27FC236}">
                  <a16:creationId xmlns:a16="http://schemas.microsoft.com/office/drawing/2014/main" id="{E3F728A0-59FF-499D-86C0-ED9A2A64B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Rh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rhodium</a:t>
              </a:r>
            </a:p>
          </p:txBody>
        </p:sp>
        <p:sp>
          <p:nvSpPr>
            <p:cNvPr id="41" name="Rectangle 109">
              <a:extLst>
                <a:ext uri="{FF2B5EF4-FFF2-40B4-BE49-F238E27FC236}">
                  <a16:creationId xmlns:a16="http://schemas.microsoft.com/office/drawing/2014/main" id="{E0C36799-5D9D-448F-B760-9FD5604AC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Ni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nickel</a:t>
              </a:r>
            </a:p>
          </p:txBody>
        </p:sp>
        <p:sp>
          <p:nvSpPr>
            <p:cNvPr id="42" name="Rectangle 110">
              <a:extLst>
                <a:ext uri="{FF2B5EF4-FFF2-40B4-BE49-F238E27FC236}">
                  <a16:creationId xmlns:a16="http://schemas.microsoft.com/office/drawing/2014/main" id="{52B63481-79DE-4A19-A557-99843D7DE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Pd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palladium</a:t>
              </a:r>
            </a:p>
          </p:txBody>
        </p:sp>
        <p:sp>
          <p:nvSpPr>
            <p:cNvPr id="43" name="Rectangle 112">
              <a:extLst>
                <a:ext uri="{FF2B5EF4-FFF2-40B4-BE49-F238E27FC236}">
                  <a16:creationId xmlns:a16="http://schemas.microsoft.com/office/drawing/2014/main" id="{FE897D88-0C26-4BB7-922A-EA5258F80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copper</a:t>
              </a:r>
            </a:p>
          </p:txBody>
        </p:sp>
        <p:sp>
          <p:nvSpPr>
            <p:cNvPr id="44" name="Rectangle 113">
              <a:extLst>
                <a:ext uri="{FF2B5EF4-FFF2-40B4-BE49-F238E27FC236}">
                  <a16:creationId xmlns:a16="http://schemas.microsoft.com/office/drawing/2014/main" id="{55DCB69E-E56F-4866-B4E5-DFA5A590A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Ag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silver</a:t>
              </a:r>
            </a:p>
          </p:txBody>
        </p:sp>
        <p:sp>
          <p:nvSpPr>
            <p:cNvPr id="45" name="Rectangle 115">
              <a:extLst>
                <a:ext uri="{FF2B5EF4-FFF2-40B4-BE49-F238E27FC236}">
                  <a16:creationId xmlns:a16="http://schemas.microsoft.com/office/drawing/2014/main" id="{C6138C56-6849-4285-A57B-FB0EB486E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zinc</a:t>
              </a:r>
            </a:p>
          </p:txBody>
        </p:sp>
        <p:sp>
          <p:nvSpPr>
            <p:cNvPr id="46" name="Rectangle 116">
              <a:extLst>
                <a:ext uri="{FF2B5EF4-FFF2-40B4-BE49-F238E27FC236}">
                  <a16:creationId xmlns:a16="http://schemas.microsoft.com/office/drawing/2014/main" id="{9117B6AB-66FF-4720-9394-1F8E63063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Cd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cadminium</a:t>
              </a:r>
              <a:endParaRPr lang="en-GB" sz="500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</p:txBody>
        </p:sp>
        <p:sp>
          <p:nvSpPr>
            <p:cNvPr id="47" name="Rectangle 120">
              <a:extLst>
                <a:ext uri="{FF2B5EF4-FFF2-40B4-BE49-F238E27FC236}">
                  <a16:creationId xmlns:a16="http://schemas.microsoft.com/office/drawing/2014/main" id="{88F93C82-7AC6-4C28-AF56-991862617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tantalum</a:t>
              </a:r>
            </a:p>
          </p:txBody>
        </p:sp>
        <p:sp>
          <p:nvSpPr>
            <p:cNvPr id="48" name="Rectangle 121">
              <a:extLst>
                <a:ext uri="{FF2B5EF4-FFF2-40B4-BE49-F238E27FC236}">
                  <a16:creationId xmlns:a16="http://schemas.microsoft.com/office/drawing/2014/main" id="{780D40C1-B4B1-4DA3-AF6B-7FACC878F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W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tungsten</a:t>
              </a:r>
            </a:p>
          </p:txBody>
        </p:sp>
        <p:sp>
          <p:nvSpPr>
            <p:cNvPr id="49" name="Rectangle 122">
              <a:extLst>
                <a:ext uri="{FF2B5EF4-FFF2-40B4-BE49-F238E27FC236}">
                  <a16:creationId xmlns:a16="http://schemas.microsoft.com/office/drawing/2014/main" id="{8F33EE90-A071-4109-8741-5EC47A94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Re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rhenium</a:t>
              </a:r>
            </a:p>
          </p:txBody>
        </p:sp>
        <p:sp>
          <p:nvSpPr>
            <p:cNvPr id="50" name="Rectangle 123">
              <a:extLst>
                <a:ext uri="{FF2B5EF4-FFF2-40B4-BE49-F238E27FC236}">
                  <a16:creationId xmlns:a16="http://schemas.microsoft.com/office/drawing/2014/main" id="{F044F0C1-00F7-4802-A4F7-BC4F2C51A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osminium</a:t>
              </a:r>
              <a:endParaRPr lang="en-GB" sz="500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</p:txBody>
        </p:sp>
        <p:sp>
          <p:nvSpPr>
            <p:cNvPr id="51" name="Rectangle 124">
              <a:extLst>
                <a:ext uri="{FF2B5EF4-FFF2-40B4-BE49-F238E27FC236}">
                  <a16:creationId xmlns:a16="http://schemas.microsoft.com/office/drawing/2014/main" id="{A3707A47-469E-4E62-8BAF-CF873A952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Ir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iridium</a:t>
              </a:r>
            </a:p>
          </p:txBody>
        </p:sp>
        <p:sp>
          <p:nvSpPr>
            <p:cNvPr id="52" name="Rectangle 125">
              <a:extLst>
                <a:ext uri="{FF2B5EF4-FFF2-40B4-BE49-F238E27FC236}">
                  <a16:creationId xmlns:a16="http://schemas.microsoft.com/office/drawing/2014/main" id="{1EF8D6E2-7630-4DD3-B538-FECD0E897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Pt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platinum</a:t>
              </a:r>
            </a:p>
          </p:txBody>
        </p:sp>
        <p:sp>
          <p:nvSpPr>
            <p:cNvPr id="53" name="Rectangle 126">
              <a:extLst>
                <a:ext uri="{FF2B5EF4-FFF2-40B4-BE49-F238E27FC236}">
                  <a16:creationId xmlns:a16="http://schemas.microsoft.com/office/drawing/2014/main" id="{381A08A2-8AAE-456C-9FFC-24A33571E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Au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gold</a:t>
              </a:r>
            </a:p>
          </p:txBody>
        </p:sp>
        <p:sp>
          <p:nvSpPr>
            <p:cNvPr id="54" name="Rectangle 127">
              <a:extLst>
                <a:ext uri="{FF2B5EF4-FFF2-40B4-BE49-F238E27FC236}">
                  <a16:creationId xmlns:a16="http://schemas.microsoft.com/office/drawing/2014/main" id="{9CCCC834-ED93-4382-BD3A-7A3BE045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mercury</a:t>
              </a:r>
            </a:p>
          </p:txBody>
        </p:sp>
        <p:sp>
          <p:nvSpPr>
            <p:cNvPr id="55" name="Rectangle 128">
              <a:extLst>
                <a:ext uri="{FF2B5EF4-FFF2-40B4-BE49-F238E27FC236}">
                  <a16:creationId xmlns:a16="http://schemas.microsoft.com/office/drawing/2014/main" id="{18F92987-69CC-4994-A7A8-F8188CEC8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020788"/>
              <a:ext cx="449262" cy="541338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B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boron</a:t>
              </a:r>
            </a:p>
          </p:txBody>
        </p:sp>
        <p:sp>
          <p:nvSpPr>
            <p:cNvPr id="56" name="Rectangle 129">
              <a:extLst>
                <a:ext uri="{FF2B5EF4-FFF2-40B4-BE49-F238E27FC236}">
                  <a16:creationId xmlns:a16="http://schemas.microsoft.com/office/drawing/2014/main" id="{7D9F43BF-89F9-4A2B-9509-C52496672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562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silicon</a:t>
              </a:r>
            </a:p>
          </p:txBody>
        </p:sp>
        <p:sp>
          <p:nvSpPr>
            <p:cNvPr id="57" name="Rectangle 130">
              <a:extLst>
                <a:ext uri="{FF2B5EF4-FFF2-40B4-BE49-F238E27FC236}">
                  <a16:creationId xmlns:a16="http://schemas.microsoft.com/office/drawing/2014/main" id="{3B9BC5A3-F322-4B0A-8A4A-E6405DF71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Ge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geramanium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58" name="Rectangle 131">
              <a:extLst>
                <a:ext uri="{FF2B5EF4-FFF2-40B4-BE49-F238E27FC236}">
                  <a16:creationId xmlns:a16="http://schemas.microsoft.com/office/drawing/2014/main" id="{6FFA449C-BE67-4166-BA03-9F85B435A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As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arsenic</a:t>
              </a:r>
            </a:p>
          </p:txBody>
        </p:sp>
        <p:sp>
          <p:nvSpPr>
            <p:cNvPr id="59" name="Rectangle 132">
              <a:extLst>
                <a:ext uri="{FF2B5EF4-FFF2-40B4-BE49-F238E27FC236}">
                  <a16:creationId xmlns:a16="http://schemas.microsoft.com/office/drawing/2014/main" id="{4823FE55-077B-4AB2-82C9-C2044BBEE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64162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Sb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antimoney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60" name="Rectangle 133">
              <a:extLst>
                <a:ext uri="{FF2B5EF4-FFF2-40B4-BE49-F238E27FC236}">
                  <a16:creationId xmlns:a16="http://schemas.microsoft.com/office/drawing/2014/main" id="{DAC31FE9-F775-4ED0-AB1D-309B9031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641626"/>
              <a:ext cx="449262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</a:t>
              </a:r>
              <a:endParaRPr lang="en-GB" sz="1049" b="1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tellurium</a:t>
              </a:r>
            </a:p>
          </p:txBody>
        </p:sp>
        <p:sp>
          <p:nvSpPr>
            <p:cNvPr id="61" name="Rectangle 134">
              <a:extLst>
                <a:ext uri="{FF2B5EF4-FFF2-40B4-BE49-F238E27FC236}">
                  <a16:creationId xmlns:a16="http://schemas.microsoft.com/office/drawing/2014/main" id="{E4727202-32A4-40E7-804E-BE7DBD813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polonium</a:t>
              </a:r>
            </a:p>
          </p:txBody>
        </p:sp>
        <p:sp>
          <p:nvSpPr>
            <p:cNvPr id="62" name="Rectangle 6">
              <a:extLst>
                <a:ext uri="{FF2B5EF4-FFF2-40B4-BE49-F238E27FC236}">
                  <a16:creationId xmlns:a16="http://schemas.microsoft.com/office/drawing/2014/main" id="{5BAAE36D-D349-45E3-A9C4-6DB9AEB88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1481038"/>
              <a:ext cx="450850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H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hydrogen</a:t>
              </a:r>
            </a:p>
          </p:txBody>
        </p:sp>
        <p:sp>
          <p:nvSpPr>
            <p:cNvPr id="63" name="Rectangle 138">
              <a:extLst>
                <a:ext uri="{FF2B5EF4-FFF2-40B4-BE49-F238E27FC236}">
                  <a16:creationId xmlns:a16="http://schemas.microsoft.com/office/drawing/2014/main" id="{61737B0E-A96D-43DB-B32D-8A4B4CF51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020788"/>
              <a:ext cx="449263" cy="541338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C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carbon</a:t>
              </a:r>
            </a:p>
          </p:txBody>
        </p:sp>
        <p:sp>
          <p:nvSpPr>
            <p:cNvPr id="64" name="Rectangle 139">
              <a:extLst>
                <a:ext uri="{FF2B5EF4-FFF2-40B4-BE49-F238E27FC236}">
                  <a16:creationId xmlns:a16="http://schemas.microsoft.com/office/drawing/2014/main" id="{9540A5D0-5C6F-45D9-9227-3BF71FB26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562126"/>
              <a:ext cx="449263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P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phosphorous</a:t>
              </a:r>
            </a:p>
          </p:txBody>
        </p:sp>
        <p:sp>
          <p:nvSpPr>
            <p:cNvPr id="65" name="Rectangle 140">
              <a:extLst>
                <a:ext uri="{FF2B5EF4-FFF2-40B4-BE49-F238E27FC236}">
                  <a16:creationId xmlns:a16="http://schemas.microsoft.com/office/drawing/2014/main" id="{9365A13C-374A-4C03-AD67-1E7BBB0F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020788"/>
              <a:ext cx="449263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nitrogen</a:t>
              </a:r>
            </a:p>
          </p:txBody>
        </p:sp>
        <p:sp>
          <p:nvSpPr>
            <p:cNvPr id="66" name="Rectangle 141">
              <a:extLst>
                <a:ext uri="{FF2B5EF4-FFF2-40B4-BE49-F238E27FC236}">
                  <a16:creationId xmlns:a16="http://schemas.microsoft.com/office/drawing/2014/main" id="{14407AD5-5E06-4D0D-8C94-923AA7F23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oxygen</a:t>
              </a:r>
            </a:p>
          </p:txBody>
        </p:sp>
        <p:sp>
          <p:nvSpPr>
            <p:cNvPr id="67" name="Rectangle 142">
              <a:extLst>
                <a:ext uri="{FF2B5EF4-FFF2-40B4-BE49-F238E27FC236}">
                  <a16:creationId xmlns:a16="http://schemas.microsoft.com/office/drawing/2014/main" id="{4BEE4956-375E-46AD-83B4-994E88DA5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56212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sulphur</a:t>
              </a:r>
            </a:p>
          </p:txBody>
        </p:sp>
        <p:sp>
          <p:nvSpPr>
            <p:cNvPr id="68" name="Rectangle 143">
              <a:extLst>
                <a:ext uri="{FF2B5EF4-FFF2-40B4-BE49-F238E27FC236}">
                  <a16:creationId xmlns:a16="http://schemas.microsoft.com/office/drawing/2014/main" id="{8725506B-BA54-4510-B221-AC8380896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10187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Se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selenium</a:t>
              </a:r>
            </a:p>
          </p:txBody>
        </p:sp>
        <p:sp>
          <p:nvSpPr>
            <p:cNvPr id="69" name="Rectangle 144">
              <a:extLst>
                <a:ext uri="{FF2B5EF4-FFF2-40B4-BE49-F238E27FC236}">
                  <a16:creationId xmlns:a16="http://schemas.microsoft.com/office/drawing/2014/main" id="{EEEFAC01-4389-4311-8788-78A58993C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5621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Al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aluminium</a:t>
              </a:r>
            </a:p>
          </p:txBody>
        </p:sp>
        <p:sp>
          <p:nvSpPr>
            <p:cNvPr id="70" name="Rectangle 145">
              <a:extLst>
                <a:ext uri="{FF2B5EF4-FFF2-40B4-BE49-F238E27FC236}">
                  <a16:creationId xmlns:a16="http://schemas.microsoft.com/office/drawing/2014/main" id="{42285312-DE83-45AC-A00A-31CB3AA1F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Ga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galium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71" name="Rectangle 146">
              <a:extLst>
                <a:ext uri="{FF2B5EF4-FFF2-40B4-BE49-F238E27FC236}">
                  <a16:creationId xmlns:a16="http://schemas.microsoft.com/office/drawing/2014/main" id="{3077156B-1820-4F22-9717-80F6C8F58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In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indium</a:t>
              </a:r>
            </a:p>
          </p:txBody>
        </p:sp>
        <p:sp>
          <p:nvSpPr>
            <p:cNvPr id="72" name="Rectangle 147">
              <a:extLst>
                <a:ext uri="{FF2B5EF4-FFF2-40B4-BE49-F238E27FC236}">
                  <a16:creationId xmlns:a16="http://schemas.microsoft.com/office/drawing/2014/main" id="{3CA3F44A-E003-40F1-94AC-0F2C2C6F5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41813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Tl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thallium</a:t>
              </a:r>
            </a:p>
          </p:txBody>
        </p:sp>
        <p:sp>
          <p:nvSpPr>
            <p:cNvPr id="73" name="Rectangle 148">
              <a:extLst>
                <a:ext uri="{FF2B5EF4-FFF2-40B4-BE49-F238E27FC236}">
                  <a16:creationId xmlns:a16="http://schemas.microsoft.com/office/drawing/2014/main" id="{ECA7C4F2-42C6-4C0F-8BBD-3C2B815FF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64162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Sn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tin</a:t>
              </a:r>
            </a:p>
          </p:txBody>
        </p:sp>
        <p:sp>
          <p:nvSpPr>
            <p:cNvPr id="74" name="Rectangle 149">
              <a:extLst>
                <a:ext uri="{FF2B5EF4-FFF2-40B4-BE49-F238E27FC236}">
                  <a16:creationId xmlns:a16="http://schemas.microsoft.com/office/drawing/2014/main" id="{63E97674-3C06-45A1-9D96-7344C5099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418137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Pb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lead</a:t>
              </a:r>
            </a:p>
          </p:txBody>
        </p:sp>
        <p:sp>
          <p:nvSpPr>
            <p:cNvPr id="75" name="Rectangle 150">
              <a:extLst>
                <a:ext uri="{FF2B5EF4-FFF2-40B4-BE49-F238E27FC236}">
                  <a16:creationId xmlns:a16="http://schemas.microsoft.com/office/drawing/2014/main" id="{796C5189-E4CD-4FC1-BBC2-A20DA2735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41813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bismuth</a:t>
              </a:r>
            </a:p>
          </p:txBody>
        </p:sp>
        <p:sp>
          <p:nvSpPr>
            <p:cNvPr id="76" name="Rectangle 151">
              <a:extLst>
                <a:ext uri="{FF2B5EF4-FFF2-40B4-BE49-F238E27FC236}">
                  <a16:creationId xmlns:a16="http://schemas.microsoft.com/office/drawing/2014/main" id="{05EFC110-E48B-4C10-AAB3-7788D83EA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F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fluorine</a:t>
              </a:r>
            </a:p>
          </p:txBody>
        </p:sp>
        <p:sp>
          <p:nvSpPr>
            <p:cNvPr id="77" name="Rectangle 152">
              <a:extLst>
                <a:ext uri="{FF2B5EF4-FFF2-40B4-BE49-F238E27FC236}">
                  <a16:creationId xmlns:a16="http://schemas.microsoft.com/office/drawing/2014/main" id="{26176173-E689-47C4-B62D-9BD7BAA40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5621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Cl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chlorine</a:t>
              </a:r>
            </a:p>
          </p:txBody>
        </p:sp>
        <p:sp>
          <p:nvSpPr>
            <p:cNvPr id="78" name="Rectangle 153">
              <a:extLst>
                <a:ext uri="{FF2B5EF4-FFF2-40B4-BE49-F238E27FC236}">
                  <a16:creationId xmlns:a16="http://schemas.microsoft.com/office/drawing/2014/main" id="{B49294BE-A7DA-4250-89AF-EE905F111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10187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Br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bromine</a:t>
              </a:r>
            </a:p>
          </p:txBody>
        </p:sp>
        <p:sp>
          <p:nvSpPr>
            <p:cNvPr id="79" name="Rectangle 154">
              <a:extLst>
                <a:ext uri="{FF2B5EF4-FFF2-40B4-BE49-F238E27FC236}">
                  <a16:creationId xmlns:a16="http://schemas.microsoft.com/office/drawing/2014/main" id="{06A99EDF-4BB7-4A08-B049-D9F359E37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6416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iodine</a:t>
              </a:r>
            </a:p>
          </p:txBody>
        </p:sp>
        <p:sp>
          <p:nvSpPr>
            <p:cNvPr id="80" name="Rectangle 155">
              <a:extLst>
                <a:ext uri="{FF2B5EF4-FFF2-40B4-BE49-F238E27FC236}">
                  <a16:creationId xmlns:a16="http://schemas.microsoft.com/office/drawing/2014/main" id="{D512A666-5FC9-40B0-800C-E3A6C9D23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At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astatine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131DB4B-4001-43E4-BEF1-1703FBB81D50}"/>
                </a:ext>
              </a:extLst>
            </p:cNvPr>
            <p:cNvGrpSpPr/>
            <p:nvPr/>
          </p:nvGrpSpPr>
          <p:grpSpPr>
            <a:xfrm>
              <a:off x="8181355" y="1481038"/>
              <a:ext cx="449263" cy="3240088"/>
              <a:chOff x="8181355" y="1481038"/>
              <a:chExt cx="449263" cy="3240088"/>
            </a:xfrm>
            <a:solidFill>
              <a:srgbClr val="00BCF2"/>
            </a:solidFill>
          </p:grpSpPr>
          <p:sp>
            <p:nvSpPr>
              <p:cNvPr id="248" name="Rectangle 169">
                <a:extLst>
                  <a:ext uri="{FF2B5EF4-FFF2-40B4-BE49-F238E27FC236}">
                    <a16:creationId xmlns:a16="http://schemas.microsoft.com/office/drawing/2014/main" id="{D6C451FD-6A44-4A77-9189-8A02A1050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1481038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He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helium</a:t>
                </a:r>
              </a:p>
            </p:txBody>
          </p:sp>
          <p:sp>
            <p:nvSpPr>
              <p:cNvPr id="249" name="Rectangle 170">
                <a:extLst>
                  <a:ext uri="{FF2B5EF4-FFF2-40B4-BE49-F238E27FC236}">
                    <a16:creationId xmlns:a16="http://schemas.microsoft.com/office/drawing/2014/main" id="{7A778E6D-7CE5-406B-A34A-7CE2A5776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020788"/>
                <a:ext cx="449263" cy="541338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Ne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neon</a:t>
                </a:r>
              </a:p>
            </p:txBody>
          </p:sp>
          <p:sp>
            <p:nvSpPr>
              <p:cNvPr id="250" name="Rectangle 171">
                <a:extLst>
                  <a:ext uri="{FF2B5EF4-FFF2-40B4-BE49-F238E27FC236}">
                    <a16:creationId xmlns:a16="http://schemas.microsoft.com/office/drawing/2014/main" id="{B14C7FB9-E5D6-4E72-A7AE-45ED27635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5621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Ar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argon</a:t>
                </a:r>
              </a:p>
            </p:txBody>
          </p:sp>
          <p:sp>
            <p:nvSpPr>
              <p:cNvPr id="251" name="Rectangle 172">
                <a:extLst>
                  <a:ext uri="{FF2B5EF4-FFF2-40B4-BE49-F238E27FC236}">
                    <a16:creationId xmlns:a16="http://schemas.microsoft.com/office/drawing/2014/main" id="{BDABCB1B-23EA-4B5A-A2EC-619C6C7DE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1018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Kr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krypton</a:t>
                </a:r>
              </a:p>
            </p:txBody>
          </p:sp>
          <p:sp>
            <p:nvSpPr>
              <p:cNvPr id="252" name="Rectangle 173">
                <a:extLst>
                  <a:ext uri="{FF2B5EF4-FFF2-40B4-BE49-F238E27FC236}">
                    <a16:creationId xmlns:a16="http://schemas.microsoft.com/office/drawing/2014/main" id="{40E67F4A-CA41-4FD6-95F1-542957516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6416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Xe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xenon</a:t>
                </a:r>
              </a:p>
            </p:txBody>
          </p:sp>
          <p:sp>
            <p:nvSpPr>
              <p:cNvPr id="253" name="Rectangle 174">
                <a:extLst>
                  <a:ext uri="{FF2B5EF4-FFF2-40B4-BE49-F238E27FC236}">
                    <a16:creationId xmlns:a16="http://schemas.microsoft.com/office/drawing/2014/main" id="{4BE2BC5A-AE0A-4A8D-956F-80124B8F1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41813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Rn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radon</a:t>
                </a:r>
              </a:p>
            </p:txBody>
          </p:sp>
        </p:grpSp>
        <p:sp>
          <p:nvSpPr>
            <p:cNvPr id="82" name="Text Box 221">
              <a:extLst>
                <a:ext uri="{FF2B5EF4-FFF2-40B4-BE49-F238E27FC236}">
                  <a16:creationId xmlns:a16="http://schemas.microsoft.com/office/drawing/2014/main" id="{4D8D0580-2717-4035-A801-437401C12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</a:t>
              </a:r>
            </a:p>
          </p:txBody>
        </p:sp>
        <p:sp>
          <p:nvSpPr>
            <p:cNvPr id="83" name="Text Box 222">
              <a:extLst>
                <a:ext uri="{FF2B5EF4-FFF2-40B4-BE49-F238E27FC236}">
                  <a16:creationId xmlns:a16="http://schemas.microsoft.com/office/drawing/2014/main" id="{0ED5F5EF-9B25-4512-A748-C72380E0A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2</a:t>
              </a:r>
            </a:p>
          </p:txBody>
        </p:sp>
        <p:sp>
          <p:nvSpPr>
            <p:cNvPr id="84" name="Text Box 223">
              <a:extLst>
                <a:ext uri="{FF2B5EF4-FFF2-40B4-BE49-F238E27FC236}">
                  <a16:creationId xmlns:a16="http://schemas.microsoft.com/office/drawing/2014/main" id="{EED2EC5A-C04A-4CB6-9B90-2EB580AC3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85" name="Text Box 224">
              <a:extLst>
                <a:ext uri="{FF2B5EF4-FFF2-40B4-BE49-F238E27FC236}">
                  <a16:creationId xmlns:a16="http://schemas.microsoft.com/office/drawing/2014/main" id="{6001833F-6AA7-4372-8C12-6922B6C8D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11</a:t>
              </a:r>
            </a:p>
          </p:txBody>
        </p:sp>
        <p:sp>
          <p:nvSpPr>
            <p:cNvPr id="86" name="Text Box 226">
              <a:extLst>
                <a:ext uri="{FF2B5EF4-FFF2-40B4-BE49-F238E27FC236}">
                  <a16:creationId xmlns:a16="http://schemas.microsoft.com/office/drawing/2014/main" id="{5D38502F-B93A-4180-9418-2A9406681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19</a:t>
              </a:r>
            </a:p>
          </p:txBody>
        </p:sp>
        <p:sp>
          <p:nvSpPr>
            <p:cNvPr id="87" name="Text Box 227">
              <a:extLst>
                <a:ext uri="{FF2B5EF4-FFF2-40B4-BE49-F238E27FC236}">
                  <a16:creationId xmlns:a16="http://schemas.microsoft.com/office/drawing/2014/main" id="{03A3D028-CCB6-4DD2-9FA4-BCB7CF85B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37</a:t>
              </a:r>
            </a:p>
          </p:txBody>
        </p:sp>
        <p:sp>
          <p:nvSpPr>
            <p:cNvPr id="88" name="Text Box 228">
              <a:extLst>
                <a:ext uri="{FF2B5EF4-FFF2-40B4-BE49-F238E27FC236}">
                  <a16:creationId xmlns:a16="http://schemas.microsoft.com/office/drawing/2014/main" id="{B97AF48B-0C0F-445D-A6E1-0620147C0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55</a:t>
              </a:r>
            </a:p>
          </p:txBody>
        </p:sp>
        <p:sp>
          <p:nvSpPr>
            <p:cNvPr id="89" name="Rectangle 42">
              <a:extLst>
                <a:ext uri="{FF2B5EF4-FFF2-40B4-BE49-F238E27FC236}">
                  <a16:creationId xmlns:a16="http://schemas.microsoft.com/office/drawing/2014/main" id="{A8FD2371-339A-4949-BC55-0DD139A53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lanthanum</a:t>
              </a:r>
            </a:p>
          </p:txBody>
        </p:sp>
        <p:sp>
          <p:nvSpPr>
            <p:cNvPr id="90" name="Rectangle 45">
              <a:extLst>
                <a:ext uri="{FF2B5EF4-FFF2-40B4-BE49-F238E27FC236}">
                  <a16:creationId xmlns:a16="http://schemas.microsoft.com/office/drawing/2014/main" id="{E6C56602-2592-4CDF-807A-AF5DF79CD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cerium</a:t>
              </a:r>
            </a:p>
          </p:txBody>
        </p:sp>
        <p:sp>
          <p:nvSpPr>
            <p:cNvPr id="91" name="Rectangle 48">
              <a:extLst>
                <a:ext uri="{FF2B5EF4-FFF2-40B4-BE49-F238E27FC236}">
                  <a16:creationId xmlns:a16="http://schemas.microsoft.com/office/drawing/2014/main" id="{0D0FAADA-A349-4860-8135-0F8D19919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400" dirty="0">
                  <a:solidFill>
                    <a:srgbClr val="FFFFFF"/>
                  </a:solidFill>
                  <a:latin typeface="Arial" charset="0"/>
                </a:rPr>
                <a:t>praseodymium</a:t>
              </a:r>
            </a:p>
          </p:txBody>
        </p:sp>
        <p:sp>
          <p:nvSpPr>
            <p:cNvPr id="92" name="Rectangle 51">
              <a:extLst>
                <a:ext uri="{FF2B5EF4-FFF2-40B4-BE49-F238E27FC236}">
                  <a16:creationId xmlns:a16="http://schemas.microsoft.com/office/drawing/2014/main" id="{A67533A3-5FF9-46BC-AD2C-C24B39442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Pm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promethium</a:t>
              </a:r>
            </a:p>
          </p:txBody>
        </p:sp>
        <p:sp>
          <p:nvSpPr>
            <p:cNvPr id="93" name="Rectangle 54">
              <a:extLst>
                <a:ext uri="{FF2B5EF4-FFF2-40B4-BE49-F238E27FC236}">
                  <a16:creationId xmlns:a16="http://schemas.microsoft.com/office/drawing/2014/main" id="{06E4CE18-44A7-464D-A5F7-FE39BC29F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442098"/>
              <a:ext cx="449263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Sm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samarium</a:t>
              </a:r>
            </a:p>
          </p:txBody>
        </p:sp>
        <p:sp>
          <p:nvSpPr>
            <p:cNvPr id="94" name="Rectangle 57">
              <a:extLst>
                <a:ext uri="{FF2B5EF4-FFF2-40B4-BE49-F238E27FC236}">
                  <a16:creationId xmlns:a16="http://schemas.microsoft.com/office/drawing/2014/main" id="{353D4EAF-D270-49CC-95E7-ED60E2485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europium</a:t>
              </a:r>
            </a:p>
          </p:txBody>
        </p:sp>
        <p:sp>
          <p:nvSpPr>
            <p:cNvPr id="95" name="Rectangle 60">
              <a:extLst>
                <a:ext uri="{FF2B5EF4-FFF2-40B4-BE49-F238E27FC236}">
                  <a16:creationId xmlns:a16="http://schemas.microsoft.com/office/drawing/2014/main" id="{04C1239D-9373-446B-AE0C-29A8B1BCC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Gd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gadolinium</a:t>
              </a:r>
            </a:p>
          </p:txBody>
        </p:sp>
        <p:sp>
          <p:nvSpPr>
            <p:cNvPr id="96" name="Rectangle 63">
              <a:extLst>
                <a:ext uri="{FF2B5EF4-FFF2-40B4-BE49-F238E27FC236}">
                  <a16:creationId xmlns:a16="http://schemas.microsoft.com/office/drawing/2014/main" id="{45A3CF63-0236-49D6-A9A1-9CCB2F5FD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Tb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terbium</a:t>
              </a:r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CBE1754A-18C7-49A6-80A3-60DD0475D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dysprosium</a:t>
              </a:r>
            </a:p>
          </p:txBody>
        </p:sp>
        <p:sp>
          <p:nvSpPr>
            <p:cNvPr id="98" name="Rectangle 69">
              <a:extLst>
                <a:ext uri="{FF2B5EF4-FFF2-40B4-BE49-F238E27FC236}">
                  <a16:creationId xmlns:a16="http://schemas.microsoft.com/office/drawing/2014/main" id="{0B0E62E3-8838-4AE7-9430-7A9EEB718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holmium</a:t>
              </a:r>
            </a:p>
          </p:txBody>
        </p:sp>
        <p:sp>
          <p:nvSpPr>
            <p:cNvPr id="99" name="Rectangle 72">
              <a:extLst>
                <a:ext uri="{FF2B5EF4-FFF2-40B4-BE49-F238E27FC236}">
                  <a16:creationId xmlns:a16="http://schemas.microsoft.com/office/drawing/2014/main" id="{277A5798-8ED7-4063-9BD6-EA6EBBB88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Er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erbium</a:t>
              </a:r>
            </a:p>
          </p:txBody>
        </p:sp>
        <p:sp>
          <p:nvSpPr>
            <p:cNvPr id="100" name="Rectangle 75">
              <a:extLst>
                <a:ext uri="{FF2B5EF4-FFF2-40B4-BE49-F238E27FC236}">
                  <a16:creationId xmlns:a16="http://schemas.microsoft.com/office/drawing/2014/main" id="{25D6831C-9FF3-4B63-AFDE-FF32C9AE5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thulium</a:t>
              </a:r>
            </a:p>
          </p:txBody>
        </p:sp>
        <p:sp>
          <p:nvSpPr>
            <p:cNvPr id="101" name="Rectangle 163">
              <a:extLst>
                <a:ext uri="{FF2B5EF4-FFF2-40B4-BE49-F238E27FC236}">
                  <a16:creationId xmlns:a16="http://schemas.microsoft.com/office/drawing/2014/main" id="{F0A3D778-2B96-47D1-B4F0-84D2709D1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Yb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ytterbium</a:t>
              </a:r>
            </a:p>
          </p:txBody>
        </p:sp>
        <p:sp>
          <p:nvSpPr>
            <p:cNvPr id="102" name="Rectangle 166">
              <a:extLst>
                <a:ext uri="{FF2B5EF4-FFF2-40B4-BE49-F238E27FC236}">
                  <a16:creationId xmlns:a16="http://schemas.microsoft.com/office/drawing/2014/main" id="{CA362B0E-C139-47E6-80F3-54351F860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lutetium</a:t>
              </a:r>
            </a:p>
          </p:txBody>
        </p:sp>
        <p:sp>
          <p:nvSpPr>
            <p:cNvPr id="103" name="Rectangle 216">
              <a:extLst>
                <a:ext uri="{FF2B5EF4-FFF2-40B4-BE49-F238E27FC236}">
                  <a16:creationId xmlns:a16="http://schemas.microsoft.com/office/drawing/2014/main" id="{1228B0AC-278C-43C5-946E-2870D7B36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Nd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neodymium</a:t>
              </a:r>
            </a:p>
          </p:txBody>
        </p:sp>
        <p:sp>
          <p:nvSpPr>
            <p:cNvPr id="104" name="Rectangle 43">
              <a:extLst>
                <a:ext uri="{FF2B5EF4-FFF2-40B4-BE49-F238E27FC236}">
                  <a16:creationId xmlns:a16="http://schemas.microsoft.com/office/drawing/2014/main" id="{C8DD2BD9-49DD-4744-8CE8-FDA720E68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actinium</a:t>
              </a:r>
            </a:p>
          </p:txBody>
        </p:sp>
        <p:sp>
          <p:nvSpPr>
            <p:cNvPr id="105" name="Rectangle 46">
              <a:extLst>
                <a:ext uri="{FF2B5EF4-FFF2-40B4-BE49-F238E27FC236}">
                  <a16:creationId xmlns:a16="http://schemas.microsoft.com/office/drawing/2014/main" id="{C4D145A4-EB08-4238-B50B-DFB2CF1A4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protactinium</a:t>
              </a:r>
            </a:p>
          </p:txBody>
        </p:sp>
        <p:sp>
          <p:nvSpPr>
            <p:cNvPr id="106" name="Rectangle 49">
              <a:extLst>
                <a:ext uri="{FF2B5EF4-FFF2-40B4-BE49-F238E27FC236}">
                  <a16:creationId xmlns:a16="http://schemas.microsoft.com/office/drawing/2014/main" id="{56F1CF53-2AB3-4729-B625-DB2D98ACC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981848"/>
              <a:ext cx="449262" cy="539750"/>
            </a:xfrm>
            <a:prstGeom prst="rect">
              <a:avLst/>
            </a:prstGeom>
            <a:solidFill>
              <a:srgbClr val="B4009E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uranium</a:t>
              </a:r>
            </a:p>
          </p:txBody>
        </p:sp>
        <p:sp>
          <p:nvSpPr>
            <p:cNvPr id="107" name="Rectangle 52">
              <a:extLst>
                <a:ext uri="{FF2B5EF4-FFF2-40B4-BE49-F238E27FC236}">
                  <a16:creationId xmlns:a16="http://schemas.microsoft.com/office/drawing/2014/main" id="{94439D1E-3465-4604-BE69-BB32375CC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Np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neptunium</a:t>
              </a:r>
            </a:p>
          </p:txBody>
        </p:sp>
        <p:sp>
          <p:nvSpPr>
            <p:cNvPr id="108" name="Rectangle 55">
              <a:extLst>
                <a:ext uri="{FF2B5EF4-FFF2-40B4-BE49-F238E27FC236}">
                  <a16:creationId xmlns:a16="http://schemas.microsoft.com/office/drawing/2014/main" id="{DF744E93-EB40-4E92-BFD7-7F4337C1B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Pu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plutonium</a:t>
              </a:r>
            </a:p>
          </p:txBody>
        </p:sp>
        <p:sp>
          <p:nvSpPr>
            <p:cNvPr id="109" name="Rectangle 58">
              <a:extLst>
                <a:ext uri="{FF2B5EF4-FFF2-40B4-BE49-F238E27FC236}">
                  <a16:creationId xmlns:a16="http://schemas.microsoft.com/office/drawing/2014/main" id="{765D1A20-DD47-4779-B094-BB361A24B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americium</a:t>
              </a:r>
            </a:p>
          </p:txBody>
        </p:sp>
        <p:sp>
          <p:nvSpPr>
            <p:cNvPr id="110" name="Rectangle 61">
              <a:extLst>
                <a:ext uri="{FF2B5EF4-FFF2-40B4-BE49-F238E27FC236}">
                  <a16:creationId xmlns:a16="http://schemas.microsoft.com/office/drawing/2014/main" id="{1D15DB2A-58D0-42BD-B393-9BD4E46FA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curium</a:t>
              </a:r>
            </a:p>
          </p:txBody>
        </p:sp>
        <p:sp>
          <p:nvSpPr>
            <p:cNvPr id="111" name="Rectangle 64">
              <a:extLst>
                <a:ext uri="{FF2B5EF4-FFF2-40B4-BE49-F238E27FC236}">
                  <a16:creationId xmlns:a16="http://schemas.microsoft.com/office/drawing/2014/main" id="{74C7A51E-046D-42C8-A785-4A991813C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Bk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berkelium</a:t>
              </a:r>
            </a:p>
          </p:txBody>
        </p:sp>
        <p:sp>
          <p:nvSpPr>
            <p:cNvPr id="112" name="Rectangle 67">
              <a:extLst>
                <a:ext uri="{FF2B5EF4-FFF2-40B4-BE49-F238E27FC236}">
                  <a16:creationId xmlns:a16="http://schemas.microsoft.com/office/drawing/2014/main" id="{3543E5AF-C55E-4801-AD7F-225FC8E99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Cf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californium</a:t>
              </a:r>
            </a:p>
          </p:txBody>
        </p:sp>
        <p:sp>
          <p:nvSpPr>
            <p:cNvPr id="113" name="Rectangle 70">
              <a:extLst>
                <a:ext uri="{FF2B5EF4-FFF2-40B4-BE49-F238E27FC236}">
                  <a16:creationId xmlns:a16="http://schemas.microsoft.com/office/drawing/2014/main" id="{8BA4CCDC-720D-4684-BD9E-BD033662F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Es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einsteinium</a:t>
              </a:r>
            </a:p>
          </p:txBody>
        </p:sp>
        <p:sp>
          <p:nvSpPr>
            <p:cNvPr id="114" name="Rectangle 73">
              <a:extLst>
                <a:ext uri="{FF2B5EF4-FFF2-40B4-BE49-F238E27FC236}">
                  <a16:creationId xmlns:a16="http://schemas.microsoft.com/office/drawing/2014/main" id="{AAED3D9C-C4E5-4B5C-8F23-92CF775A8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Fm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fermium</a:t>
              </a:r>
            </a:p>
          </p:txBody>
        </p:sp>
        <p:sp>
          <p:nvSpPr>
            <p:cNvPr id="115" name="Rectangle 76">
              <a:extLst>
                <a:ext uri="{FF2B5EF4-FFF2-40B4-BE49-F238E27FC236}">
                  <a16:creationId xmlns:a16="http://schemas.microsoft.com/office/drawing/2014/main" id="{91F607A5-98F7-48A8-B21D-9487D9415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Md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mendelevium</a:t>
              </a:r>
            </a:p>
          </p:txBody>
        </p:sp>
        <p:sp>
          <p:nvSpPr>
            <p:cNvPr id="116" name="Rectangle 79">
              <a:extLst>
                <a:ext uri="{FF2B5EF4-FFF2-40B4-BE49-F238E27FC236}">
                  <a16:creationId xmlns:a16="http://schemas.microsoft.com/office/drawing/2014/main" id="{7965AEAD-7C87-4DAF-8B34-CAC3A0B71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thorium</a:t>
              </a:r>
            </a:p>
          </p:txBody>
        </p:sp>
        <p:sp>
          <p:nvSpPr>
            <p:cNvPr id="117" name="Rectangle 164">
              <a:extLst>
                <a:ext uri="{FF2B5EF4-FFF2-40B4-BE49-F238E27FC236}">
                  <a16:creationId xmlns:a16="http://schemas.microsoft.com/office/drawing/2014/main" id="{6224F944-2E37-49DD-9CC7-EFF66912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nobelium</a:t>
              </a:r>
            </a:p>
          </p:txBody>
        </p:sp>
        <p:sp>
          <p:nvSpPr>
            <p:cNvPr id="118" name="Rectangle 167">
              <a:extLst>
                <a:ext uri="{FF2B5EF4-FFF2-40B4-BE49-F238E27FC236}">
                  <a16:creationId xmlns:a16="http://schemas.microsoft.com/office/drawing/2014/main" id="{EDD45B64-CD6B-4C22-B19D-EFFB7E7B9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Lr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lawrencium</a:t>
              </a:r>
            </a:p>
          </p:txBody>
        </p:sp>
        <p:sp>
          <p:nvSpPr>
            <p:cNvPr id="119" name="Text Box 228">
              <a:extLst>
                <a:ext uri="{FF2B5EF4-FFF2-40B4-BE49-F238E27FC236}">
                  <a16:creationId xmlns:a16="http://schemas.microsoft.com/office/drawing/2014/main" id="{A6AC74AC-83BA-4667-827D-A4D1392CEC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87</a:t>
              </a:r>
            </a:p>
          </p:txBody>
        </p:sp>
        <p:sp>
          <p:nvSpPr>
            <p:cNvPr id="120" name="Text Box 228">
              <a:extLst>
                <a:ext uri="{FF2B5EF4-FFF2-40B4-BE49-F238E27FC236}">
                  <a16:creationId xmlns:a16="http://schemas.microsoft.com/office/drawing/2014/main" id="{5CE44FDF-EF9A-448B-939D-106DE7A66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121" name="Text Box 228">
              <a:extLst>
                <a:ext uri="{FF2B5EF4-FFF2-40B4-BE49-F238E27FC236}">
                  <a16:creationId xmlns:a16="http://schemas.microsoft.com/office/drawing/2014/main" id="{F3FEF6F6-B192-4645-A413-96036BD4E7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12</a:t>
              </a:r>
            </a:p>
          </p:txBody>
        </p:sp>
        <p:sp>
          <p:nvSpPr>
            <p:cNvPr id="122" name="Text Box 228">
              <a:extLst>
                <a:ext uri="{FF2B5EF4-FFF2-40B4-BE49-F238E27FC236}">
                  <a16:creationId xmlns:a16="http://schemas.microsoft.com/office/drawing/2014/main" id="{333A546F-7057-467D-9639-32B324DF3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20</a:t>
              </a:r>
            </a:p>
          </p:txBody>
        </p:sp>
        <p:sp>
          <p:nvSpPr>
            <p:cNvPr id="123" name="Text Box 228">
              <a:extLst>
                <a:ext uri="{FF2B5EF4-FFF2-40B4-BE49-F238E27FC236}">
                  <a16:creationId xmlns:a16="http://schemas.microsoft.com/office/drawing/2014/main" id="{0323485D-B61A-43CD-A478-EDBCDCFDE5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38</a:t>
              </a:r>
            </a:p>
          </p:txBody>
        </p:sp>
        <p:sp>
          <p:nvSpPr>
            <p:cNvPr id="124" name="Text Box 228">
              <a:extLst>
                <a:ext uri="{FF2B5EF4-FFF2-40B4-BE49-F238E27FC236}">
                  <a16:creationId xmlns:a16="http://schemas.microsoft.com/office/drawing/2014/main" id="{F6FEB4A2-10BC-4EAF-BD71-38F262025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56</a:t>
              </a:r>
            </a:p>
          </p:txBody>
        </p:sp>
        <p:sp>
          <p:nvSpPr>
            <p:cNvPr id="125" name="Text Box 228">
              <a:extLst>
                <a:ext uri="{FF2B5EF4-FFF2-40B4-BE49-F238E27FC236}">
                  <a16:creationId xmlns:a16="http://schemas.microsoft.com/office/drawing/2014/main" id="{5F106890-B68E-4EEE-BB4C-6B19A247FB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88</a:t>
              </a:r>
            </a:p>
          </p:txBody>
        </p:sp>
        <p:sp>
          <p:nvSpPr>
            <p:cNvPr id="126" name="Text Box 228">
              <a:extLst>
                <a:ext uri="{FF2B5EF4-FFF2-40B4-BE49-F238E27FC236}">
                  <a16:creationId xmlns:a16="http://schemas.microsoft.com/office/drawing/2014/main" id="{F15EB87F-10AC-4D53-AAD2-BAA32172D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39</a:t>
              </a:r>
            </a:p>
          </p:txBody>
        </p:sp>
        <p:sp>
          <p:nvSpPr>
            <p:cNvPr id="127" name="Text Box 228">
              <a:extLst>
                <a:ext uri="{FF2B5EF4-FFF2-40B4-BE49-F238E27FC236}">
                  <a16:creationId xmlns:a16="http://schemas.microsoft.com/office/drawing/2014/main" id="{4586BC6B-F037-4D17-B9AC-B88F93935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22</a:t>
              </a:r>
            </a:p>
          </p:txBody>
        </p:sp>
        <p:sp>
          <p:nvSpPr>
            <p:cNvPr id="128" name="Text Box 228">
              <a:extLst>
                <a:ext uri="{FF2B5EF4-FFF2-40B4-BE49-F238E27FC236}">
                  <a16:creationId xmlns:a16="http://schemas.microsoft.com/office/drawing/2014/main" id="{D4784408-EC1D-4FD1-8768-6BEEBD5F8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21</a:t>
              </a:r>
            </a:p>
          </p:txBody>
        </p:sp>
        <p:sp>
          <p:nvSpPr>
            <p:cNvPr id="129" name="Text Box 228">
              <a:extLst>
                <a:ext uri="{FF2B5EF4-FFF2-40B4-BE49-F238E27FC236}">
                  <a16:creationId xmlns:a16="http://schemas.microsoft.com/office/drawing/2014/main" id="{D2E72199-069A-4044-A3D2-B62EF7DB8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40</a:t>
              </a:r>
            </a:p>
          </p:txBody>
        </p:sp>
        <p:sp>
          <p:nvSpPr>
            <p:cNvPr id="130" name="Text Box 228">
              <a:extLst>
                <a:ext uri="{FF2B5EF4-FFF2-40B4-BE49-F238E27FC236}">
                  <a16:creationId xmlns:a16="http://schemas.microsoft.com/office/drawing/2014/main" id="{73097C98-1914-447D-A92A-2B51D06AB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72</a:t>
              </a:r>
            </a:p>
          </p:txBody>
        </p:sp>
        <p:sp>
          <p:nvSpPr>
            <p:cNvPr id="131" name="Text Box 228">
              <a:extLst>
                <a:ext uri="{FF2B5EF4-FFF2-40B4-BE49-F238E27FC236}">
                  <a16:creationId xmlns:a16="http://schemas.microsoft.com/office/drawing/2014/main" id="{90DDFD0F-59B1-4327-A00E-82850E434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23</a:t>
              </a:r>
            </a:p>
          </p:txBody>
        </p:sp>
        <p:sp>
          <p:nvSpPr>
            <p:cNvPr id="132" name="Text Box 228">
              <a:extLst>
                <a:ext uri="{FF2B5EF4-FFF2-40B4-BE49-F238E27FC236}">
                  <a16:creationId xmlns:a16="http://schemas.microsoft.com/office/drawing/2014/main" id="{A74A17C9-4DA7-4A0D-A43B-400D7342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41</a:t>
              </a:r>
            </a:p>
          </p:txBody>
        </p:sp>
        <p:sp>
          <p:nvSpPr>
            <p:cNvPr id="133" name="Text Box 228">
              <a:extLst>
                <a:ext uri="{FF2B5EF4-FFF2-40B4-BE49-F238E27FC236}">
                  <a16:creationId xmlns:a16="http://schemas.microsoft.com/office/drawing/2014/main" id="{82CD1CE1-C1F0-4456-9F0B-8106EFA89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73</a:t>
              </a:r>
            </a:p>
          </p:txBody>
        </p:sp>
        <p:sp>
          <p:nvSpPr>
            <p:cNvPr id="134" name="Text Box 228">
              <a:extLst>
                <a:ext uri="{FF2B5EF4-FFF2-40B4-BE49-F238E27FC236}">
                  <a16:creationId xmlns:a16="http://schemas.microsoft.com/office/drawing/2014/main" id="{228A94F4-44BF-46DC-8BE7-A371165B03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24</a:t>
              </a:r>
            </a:p>
          </p:txBody>
        </p:sp>
        <p:sp>
          <p:nvSpPr>
            <p:cNvPr id="135" name="Text Box 228">
              <a:extLst>
                <a:ext uri="{FF2B5EF4-FFF2-40B4-BE49-F238E27FC236}">
                  <a16:creationId xmlns:a16="http://schemas.microsoft.com/office/drawing/2014/main" id="{01BB1D67-DFD7-4A2D-B114-34E4597B5E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42</a:t>
              </a:r>
            </a:p>
          </p:txBody>
        </p:sp>
        <p:sp>
          <p:nvSpPr>
            <p:cNvPr id="136" name="Text Box 228">
              <a:extLst>
                <a:ext uri="{FF2B5EF4-FFF2-40B4-BE49-F238E27FC236}">
                  <a16:creationId xmlns:a16="http://schemas.microsoft.com/office/drawing/2014/main" id="{4CE837F9-5572-4F96-8B14-BE917D979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37" name="Text Box 228">
              <a:extLst>
                <a:ext uri="{FF2B5EF4-FFF2-40B4-BE49-F238E27FC236}">
                  <a16:creationId xmlns:a16="http://schemas.microsoft.com/office/drawing/2014/main" id="{1EF17A10-AFEF-422F-9D77-660054749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25</a:t>
              </a:r>
            </a:p>
          </p:txBody>
        </p:sp>
        <p:sp>
          <p:nvSpPr>
            <p:cNvPr id="138" name="Text Box 228">
              <a:extLst>
                <a:ext uri="{FF2B5EF4-FFF2-40B4-BE49-F238E27FC236}">
                  <a16:creationId xmlns:a16="http://schemas.microsoft.com/office/drawing/2014/main" id="{3D67B0B3-E89D-4179-9213-E687EC96D6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43</a:t>
              </a:r>
            </a:p>
          </p:txBody>
        </p:sp>
        <p:sp>
          <p:nvSpPr>
            <p:cNvPr id="139" name="Text Box 228">
              <a:extLst>
                <a:ext uri="{FF2B5EF4-FFF2-40B4-BE49-F238E27FC236}">
                  <a16:creationId xmlns:a16="http://schemas.microsoft.com/office/drawing/2014/main" id="{3EE8B689-192C-4BB6-A508-9ADA571C5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40" name="Text Box 228">
              <a:extLst>
                <a:ext uri="{FF2B5EF4-FFF2-40B4-BE49-F238E27FC236}">
                  <a16:creationId xmlns:a16="http://schemas.microsoft.com/office/drawing/2014/main" id="{C8701C53-D705-4A06-B253-960813964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26</a:t>
              </a:r>
            </a:p>
          </p:txBody>
        </p:sp>
        <p:sp>
          <p:nvSpPr>
            <p:cNvPr id="141" name="Text Box 228">
              <a:extLst>
                <a:ext uri="{FF2B5EF4-FFF2-40B4-BE49-F238E27FC236}">
                  <a16:creationId xmlns:a16="http://schemas.microsoft.com/office/drawing/2014/main" id="{759A20E1-BB6A-446A-885B-08ADADBC9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44</a:t>
              </a:r>
            </a:p>
          </p:txBody>
        </p:sp>
        <p:sp>
          <p:nvSpPr>
            <p:cNvPr id="142" name="Text Box 228">
              <a:extLst>
                <a:ext uri="{FF2B5EF4-FFF2-40B4-BE49-F238E27FC236}">
                  <a16:creationId xmlns:a16="http://schemas.microsoft.com/office/drawing/2014/main" id="{3265EFA5-AD73-4232-92D6-09A004A6D0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76</a:t>
              </a:r>
            </a:p>
          </p:txBody>
        </p:sp>
        <p:sp>
          <p:nvSpPr>
            <p:cNvPr id="143" name="Text Box 228">
              <a:extLst>
                <a:ext uri="{FF2B5EF4-FFF2-40B4-BE49-F238E27FC236}">
                  <a16:creationId xmlns:a16="http://schemas.microsoft.com/office/drawing/2014/main" id="{94B2F4A7-22EA-4958-9E33-265BAFDFCE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27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C3833A24-5D4E-48F1-A336-F37D1F343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45</a:t>
              </a:r>
            </a:p>
          </p:txBody>
        </p:sp>
        <p:sp>
          <p:nvSpPr>
            <p:cNvPr id="145" name="Text Box 228">
              <a:extLst>
                <a:ext uri="{FF2B5EF4-FFF2-40B4-BE49-F238E27FC236}">
                  <a16:creationId xmlns:a16="http://schemas.microsoft.com/office/drawing/2014/main" id="{DBAD5EF5-64C9-4BE3-AC71-6CBFAF6218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77</a:t>
              </a:r>
            </a:p>
          </p:txBody>
        </p:sp>
        <p:sp>
          <p:nvSpPr>
            <p:cNvPr id="146" name="Text Box 228">
              <a:extLst>
                <a:ext uri="{FF2B5EF4-FFF2-40B4-BE49-F238E27FC236}">
                  <a16:creationId xmlns:a16="http://schemas.microsoft.com/office/drawing/2014/main" id="{70B7F91A-E469-45C1-A5D9-CF831C9E3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28</a:t>
              </a:r>
            </a:p>
          </p:txBody>
        </p:sp>
        <p:sp>
          <p:nvSpPr>
            <p:cNvPr id="147" name="Text Box 228">
              <a:extLst>
                <a:ext uri="{FF2B5EF4-FFF2-40B4-BE49-F238E27FC236}">
                  <a16:creationId xmlns:a16="http://schemas.microsoft.com/office/drawing/2014/main" id="{986355EF-2224-4215-A8DA-70235CAB4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46</a:t>
              </a:r>
            </a:p>
          </p:txBody>
        </p:sp>
        <p:sp>
          <p:nvSpPr>
            <p:cNvPr id="148" name="Text Box 228">
              <a:extLst>
                <a:ext uri="{FF2B5EF4-FFF2-40B4-BE49-F238E27FC236}">
                  <a16:creationId xmlns:a16="http://schemas.microsoft.com/office/drawing/2014/main" id="{63398B7A-82C3-45F1-B19B-32EDBF6C5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78</a:t>
              </a:r>
            </a:p>
          </p:txBody>
        </p:sp>
        <p:sp>
          <p:nvSpPr>
            <p:cNvPr id="149" name="Text Box 228">
              <a:extLst>
                <a:ext uri="{FF2B5EF4-FFF2-40B4-BE49-F238E27FC236}">
                  <a16:creationId xmlns:a16="http://schemas.microsoft.com/office/drawing/2014/main" id="{C81D57CB-8283-4A43-B165-99A31FB28B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FFFFFF"/>
                  </a:solidFill>
                </a:rPr>
                <a:t>29</a:t>
              </a:r>
              <a:endParaRPr lang="en-GB" altLang="en-US" sz="400">
                <a:solidFill>
                  <a:srgbClr val="FFFFFF"/>
                </a:solidFill>
              </a:endParaRPr>
            </a:p>
          </p:txBody>
        </p:sp>
        <p:sp>
          <p:nvSpPr>
            <p:cNvPr id="150" name="Text Box 228">
              <a:extLst>
                <a:ext uri="{FF2B5EF4-FFF2-40B4-BE49-F238E27FC236}">
                  <a16:creationId xmlns:a16="http://schemas.microsoft.com/office/drawing/2014/main" id="{F06F4E12-9A9F-4575-848F-2371DC667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47</a:t>
              </a:r>
            </a:p>
          </p:txBody>
        </p:sp>
        <p:sp>
          <p:nvSpPr>
            <p:cNvPr id="151" name="Text Box 228">
              <a:extLst>
                <a:ext uri="{FF2B5EF4-FFF2-40B4-BE49-F238E27FC236}">
                  <a16:creationId xmlns:a16="http://schemas.microsoft.com/office/drawing/2014/main" id="{2A3D37A6-0E44-40D1-BA94-9205F334B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79</a:t>
              </a:r>
            </a:p>
          </p:txBody>
        </p:sp>
        <p:sp>
          <p:nvSpPr>
            <p:cNvPr id="152" name="Text Box 228">
              <a:extLst>
                <a:ext uri="{FF2B5EF4-FFF2-40B4-BE49-F238E27FC236}">
                  <a16:creationId xmlns:a16="http://schemas.microsoft.com/office/drawing/2014/main" id="{82DEA370-606E-4200-827B-5CA0207DB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50000"/>
                    </a:srgbClr>
                  </a:solidFill>
                </a:rPr>
                <a:t>30</a:t>
              </a:r>
            </a:p>
          </p:txBody>
        </p:sp>
        <p:sp>
          <p:nvSpPr>
            <p:cNvPr id="153" name="Text Box 228">
              <a:extLst>
                <a:ext uri="{FF2B5EF4-FFF2-40B4-BE49-F238E27FC236}">
                  <a16:creationId xmlns:a16="http://schemas.microsoft.com/office/drawing/2014/main" id="{70132991-225B-442C-87C9-F37B0D26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48</a:t>
              </a:r>
            </a:p>
          </p:txBody>
        </p:sp>
        <p:sp>
          <p:nvSpPr>
            <p:cNvPr id="154" name="Text Box 228">
              <a:extLst>
                <a:ext uri="{FF2B5EF4-FFF2-40B4-BE49-F238E27FC236}">
                  <a16:creationId xmlns:a16="http://schemas.microsoft.com/office/drawing/2014/main" id="{6905171D-93AB-435C-BDA8-AF52491D1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80</a:t>
              </a:r>
            </a:p>
          </p:txBody>
        </p:sp>
        <p:sp>
          <p:nvSpPr>
            <p:cNvPr id="155" name="Text Box 228">
              <a:extLst>
                <a:ext uri="{FF2B5EF4-FFF2-40B4-BE49-F238E27FC236}">
                  <a16:creationId xmlns:a16="http://schemas.microsoft.com/office/drawing/2014/main" id="{6F6C6C9D-6944-4487-AEE8-EF6DC5CB3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31</a:t>
              </a:r>
            </a:p>
          </p:txBody>
        </p:sp>
        <p:sp>
          <p:nvSpPr>
            <p:cNvPr id="156" name="Text Box 228">
              <a:extLst>
                <a:ext uri="{FF2B5EF4-FFF2-40B4-BE49-F238E27FC236}">
                  <a16:creationId xmlns:a16="http://schemas.microsoft.com/office/drawing/2014/main" id="{00E2BE48-2A2B-460D-B89E-85DE628B4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49</a:t>
              </a:r>
            </a:p>
          </p:txBody>
        </p:sp>
        <p:sp>
          <p:nvSpPr>
            <p:cNvPr id="157" name="Text Box 228">
              <a:extLst>
                <a:ext uri="{FF2B5EF4-FFF2-40B4-BE49-F238E27FC236}">
                  <a16:creationId xmlns:a16="http://schemas.microsoft.com/office/drawing/2014/main" id="{33207147-C50A-492D-BDE0-4D67CE5B8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81</a:t>
              </a:r>
            </a:p>
          </p:txBody>
        </p:sp>
        <p:sp>
          <p:nvSpPr>
            <p:cNvPr id="158" name="Text Box 228">
              <a:extLst>
                <a:ext uri="{FF2B5EF4-FFF2-40B4-BE49-F238E27FC236}">
                  <a16:creationId xmlns:a16="http://schemas.microsoft.com/office/drawing/2014/main" id="{7AB9F5D1-EE69-4092-91FA-5565FBA06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1E1E1E"/>
                  </a:solidFill>
                </a:rPr>
                <a:t>5</a:t>
              </a:r>
              <a:endParaRPr lang="en-GB" altLang="en-US" sz="400">
                <a:solidFill>
                  <a:srgbClr val="1E1E1E"/>
                </a:solidFill>
              </a:endParaRPr>
            </a:p>
          </p:txBody>
        </p:sp>
        <p:sp>
          <p:nvSpPr>
            <p:cNvPr id="159" name="Text Box 228">
              <a:extLst>
                <a:ext uri="{FF2B5EF4-FFF2-40B4-BE49-F238E27FC236}">
                  <a16:creationId xmlns:a16="http://schemas.microsoft.com/office/drawing/2014/main" id="{4034DAB2-ED03-4ECC-A339-499D0ADAA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13</a:t>
              </a:r>
            </a:p>
          </p:txBody>
        </p:sp>
        <p:sp>
          <p:nvSpPr>
            <p:cNvPr id="160" name="Text Box 228">
              <a:extLst>
                <a:ext uri="{FF2B5EF4-FFF2-40B4-BE49-F238E27FC236}">
                  <a16:creationId xmlns:a16="http://schemas.microsoft.com/office/drawing/2014/main" id="{5330F6CA-C393-4C14-A39E-9A4F78EA5F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32</a:t>
              </a:r>
            </a:p>
          </p:txBody>
        </p:sp>
        <p:sp>
          <p:nvSpPr>
            <p:cNvPr id="161" name="Text Box 228">
              <a:extLst>
                <a:ext uri="{FF2B5EF4-FFF2-40B4-BE49-F238E27FC236}">
                  <a16:creationId xmlns:a16="http://schemas.microsoft.com/office/drawing/2014/main" id="{686FD4D3-919D-4FC8-B6C9-3C30BD062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50</a:t>
              </a:r>
            </a:p>
          </p:txBody>
        </p:sp>
        <p:sp>
          <p:nvSpPr>
            <p:cNvPr id="162" name="Text Box 228">
              <a:extLst>
                <a:ext uri="{FF2B5EF4-FFF2-40B4-BE49-F238E27FC236}">
                  <a16:creationId xmlns:a16="http://schemas.microsoft.com/office/drawing/2014/main" id="{4DF35086-87D2-42CB-9884-C47F6A4BD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82</a:t>
              </a:r>
            </a:p>
          </p:txBody>
        </p:sp>
        <p:sp>
          <p:nvSpPr>
            <p:cNvPr id="163" name="Text Box 228">
              <a:extLst>
                <a:ext uri="{FF2B5EF4-FFF2-40B4-BE49-F238E27FC236}">
                  <a16:creationId xmlns:a16="http://schemas.microsoft.com/office/drawing/2014/main" id="{E42FD402-79E6-49EE-BB43-E92C79C2A1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6</a:t>
              </a:r>
            </a:p>
          </p:txBody>
        </p:sp>
        <p:sp>
          <p:nvSpPr>
            <p:cNvPr id="164" name="Text Box 228">
              <a:extLst>
                <a:ext uri="{FF2B5EF4-FFF2-40B4-BE49-F238E27FC236}">
                  <a16:creationId xmlns:a16="http://schemas.microsoft.com/office/drawing/2014/main" id="{99E2FBA0-F6F2-484F-B6FF-9193BA403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14</a:t>
              </a:r>
            </a:p>
          </p:txBody>
        </p:sp>
        <p:sp>
          <p:nvSpPr>
            <p:cNvPr id="165" name="Text Box 228">
              <a:extLst>
                <a:ext uri="{FF2B5EF4-FFF2-40B4-BE49-F238E27FC236}">
                  <a16:creationId xmlns:a16="http://schemas.microsoft.com/office/drawing/2014/main" id="{ED76BB21-377D-4E83-B54E-CFFA3DDCC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33</a:t>
              </a:r>
            </a:p>
          </p:txBody>
        </p:sp>
        <p:sp>
          <p:nvSpPr>
            <p:cNvPr id="166" name="Text Box 228">
              <a:extLst>
                <a:ext uri="{FF2B5EF4-FFF2-40B4-BE49-F238E27FC236}">
                  <a16:creationId xmlns:a16="http://schemas.microsoft.com/office/drawing/2014/main" id="{D21A3E3B-4A49-47A5-A59A-428E1B4F3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51</a:t>
              </a:r>
            </a:p>
          </p:txBody>
        </p:sp>
        <p:sp>
          <p:nvSpPr>
            <p:cNvPr id="167" name="Text Box 228">
              <a:extLst>
                <a:ext uri="{FF2B5EF4-FFF2-40B4-BE49-F238E27FC236}">
                  <a16:creationId xmlns:a16="http://schemas.microsoft.com/office/drawing/2014/main" id="{C59D248B-F631-4EFF-99BF-FFF5F9D6B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83</a:t>
              </a:r>
            </a:p>
          </p:txBody>
        </p:sp>
        <p:sp>
          <p:nvSpPr>
            <p:cNvPr id="168" name="Text Box 228">
              <a:extLst>
                <a:ext uri="{FF2B5EF4-FFF2-40B4-BE49-F238E27FC236}">
                  <a16:creationId xmlns:a16="http://schemas.microsoft.com/office/drawing/2014/main" id="{72664577-DF60-4FA1-BBC2-058878A92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7</a:t>
              </a:r>
            </a:p>
          </p:txBody>
        </p:sp>
        <p:sp>
          <p:nvSpPr>
            <p:cNvPr id="169" name="Text Box 228">
              <a:extLst>
                <a:ext uri="{FF2B5EF4-FFF2-40B4-BE49-F238E27FC236}">
                  <a16:creationId xmlns:a16="http://schemas.microsoft.com/office/drawing/2014/main" id="{EEB79323-C446-43DE-A0D2-50C6FE21A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15</a:t>
              </a:r>
            </a:p>
          </p:txBody>
        </p:sp>
        <p:sp>
          <p:nvSpPr>
            <p:cNvPr id="170" name="Text Box 228">
              <a:extLst>
                <a:ext uri="{FF2B5EF4-FFF2-40B4-BE49-F238E27FC236}">
                  <a16:creationId xmlns:a16="http://schemas.microsoft.com/office/drawing/2014/main" id="{B51F13ED-F39B-4C43-89BD-82B12D7E5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34</a:t>
              </a:r>
            </a:p>
          </p:txBody>
        </p:sp>
        <p:sp>
          <p:nvSpPr>
            <p:cNvPr id="171" name="Text Box 228">
              <a:extLst>
                <a:ext uri="{FF2B5EF4-FFF2-40B4-BE49-F238E27FC236}">
                  <a16:creationId xmlns:a16="http://schemas.microsoft.com/office/drawing/2014/main" id="{092EA692-9850-4C17-9D6C-0CC49975AC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50000"/>
                    </a:srgbClr>
                  </a:solidFill>
                </a:rPr>
                <a:t>52</a:t>
              </a:r>
            </a:p>
          </p:txBody>
        </p:sp>
        <p:sp>
          <p:nvSpPr>
            <p:cNvPr id="172" name="Text Box 228">
              <a:extLst>
                <a:ext uri="{FF2B5EF4-FFF2-40B4-BE49-F238E27FC236}">
                  <a16:creationId xmlns:a16="http://schemas.microsoft.com/office/drawing/2014/main" id="{66AA53BA-280F-429C-B735-FF91D3B1F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84</a:t>
              </a:r>
            </a:p>
          </p:txBody>
        </p:sp>
        <p:sp>
          <p:nvSpPr>
            <p:cNvPr id="173" name="Text Box 228">
              <a:extLst>
                <a:ext uri="{FF2B5EF4-FFF2-40B4-BE49-F238E27FC236}">
                  <a16:creationId xmlns:a16="http://schemas.microsoft.com/office/drawing/2014/main" id="{C74A3AF6-3E1C-404E-B6A6-A369E6343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1E1E1E"/>
                  </a:solidFill>
                </a:rPr>
                <a:t>8</a:t>
              </a:r>
              <a:endParaRPr lang="en-GB" altLang="en-US" sz="400">
                <a:solidFill>
                  <a:srgbClr val="1E1E1E"/>
                </a:solidFill>
              </a:endParaRPr>
            </a:p>
          </p:txBody>
        </p:sp>
        <p:sp>
          <p:nvSpPr>
            <p:cNvPr id="174" name="Text Box 228">
              <a:extLst>
                <a:ext uri="{FF2B5EF4-FFF2-40B4-BE49-F238E27FC236}">
                  <a16:creationId xmlns:a16="http://schemas.microsoft.com/office/drawing/2014/main" id="{738A99B1-FBAB-4DD7-ACC4-ECEBB5D24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16</a:t>
              </a:r>
            </a:p>
          </p:txBody>
        </p:sp>
        <p:sp>
          <p:nvSpPr>
            <p:cNvPr id="175" name="Text Box 228">
              <a:extLst>
                <a:ext uri="{FF2B5EF4-FFF2-40B4-BE49-F238E27FC236}">
                  <a16:creationId xmlns:a16="http://schemas.microsoft.com/office/drawing/2014/main" id="{89B70A10-83CE-4704-99FE-0B36BD1CE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35</a:t>
              </a:r>
            </a:p>
          </p:txBody>
        </p:sp>
        <p:sp>
          <p:nvSpPr>
            <p:cNvPr id="176" name="Text Box 228">
              <a:extLst>
                <a:ext uri="{FF2B5EF4-FFF2-40B4-BE49-F238E27FC236}">
                  <a16:creationId xmlns:a16="http://schemas.microsoft.com/office/drawing/2014/main" id="{627E1688-BB08-42BB-B9AC-65996F08E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53</a:t>
              </a:r>
            </a:p>
          </p:txBody>
        </p:sp>
        <p:sp>
          <p:nvSpPr>
            <p:cNvPr id="177" name="Text Box 228">
              <a:extLst>
                <a:ext uri="{FF2B5EF4-FFF2-40B4-BE49-F238E27FC236}">
                  <a16:creationId xmlns:a16="http://schemas.microsoft.com/office/drawing/2014/main" id="{51174876-CD59-47CF-8C6E-90B25F70A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85</a:t>
              </a:r>
            </a:p>
          </p:txBody>
        </p:sp>
        <p:sp>
          <p:nvSpPr>
            <p:cNvPr id="178" name="Text Box 228">
              <a:extLst>
                <a:ext uri="{FF2B5EF4-FFF2-40B4-BE49-F238E27FC236}">
                  <a16:creationId xmlns:a16="http://schemas.microsoft.com/office/drawing/2014/main" id="{A6790D59-B9E4-4CB3-B788-7E4DC4D0F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9</a:t>
              </a:r>
            </a:p>
          </p:txBody>
        </p:sp>
        <p:sp>
          <p:nvSpPr>
            <p:cNvPr id="179" name="Text Box 228">
              <a:extLst>
                <a:ext uri="{FF2B5EF4-FFF2-40B4-BE49-F238E27FC236}">
                  <a16:creationId xmlns:a16="http://schemas.microsoft.com/office/drawing/2014/main" id="{3D12DCCF-EC93-4E2C-9A64-470FFF7A7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17</a:t>
              </a:r>
            </a:p>
          </p:txBody>
        </p:sp>
        <p:sp>
          <p:nvSpPr>
            <p:cNvPr id="180" name="Text Box 228">
              <a:extLst>
                <a:ext uri="{FF2B5EF4-FFF2-40B4-BE49-F238E27FC236}">
                  <a16:creationId xmlns:a16="http://schemas.microsoft.com/office/drawing/2014/main" id="{55DA8270-CBEA-4E88-A08F-BAAEF976F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36</a:t>
              </a:r>
            </a:p>
          </p:txBody>
        </p:sp>
        <p:sp>
          <p:nvSpPr>
            <p:cNvPr id="181" name="Text Box 228">
              <a:extLst>
                <a:ext uri="{FF2B5EF4-FFF2-40B4-BE49-F238E27FC236}">
                  <a16:creationId xmlns:a16="http://schemas.microsoft.com/office/drawing/2014/main" id="{536CF0F2-D6F1-4C36-B0A5-B6827C9C8F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54</a:t>
              </a:r>
            </a:p>
          </p:txBody>
        </p:sp>
        <p:sp>
          <p:nvSpPr>
            <p:cNvPr id="182" name="Text Box 228">
              <a:extLst>
                <a:ext uri="{FF2B5EF4-FFF2-40B4-BE49-F238E27FC236}">
                  <a16:creationId xmlns:a16="http://schemas.microsoft.com/office/drawing/2014/main" id="{F2C213C8-255A-4B21-AA67-06B258799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86</a:t>
              </a:r>
            </a:p>
          </p:txBody>
        </p:sp>
        <p:sp>
          <p:nvSpPr>
            <p:cNvPr id="183" name="Text Box 228">
              <a:extLst>
                <a:ext uri="{FF2B5EF4-FFF2-40B4-BE49-F238E27FC236}">
                  <a16:creationId xmlns:a16="http://schemas.microsoft.com/office/drawing/2014/main" id="{B231BE76-F0B1-4CFA-B4A2-F75083664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02078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10</a:t>
              </a:r>
            </a:p>
          </p:txBody>
        </p:sp>
        <p:sp>
          <p:nvSpPr>
            <p:cNvPr id="184" name="Text Box 228">
              <a:extLst>
                <a:ext uri="{FF2B5EF4-FFF2-40B4-BE49-F238E27FC236}">
                  <a16:creationId xmlns:a16="http://schemas.microsoft.com/office/drawing/2014/main" id="{5895F21B-FD15-4949-8EFF-E26233025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18</a:t>
              </a:r>
            </a:p>
          </p:txBody>
        </p:sp>
        <p:sp>
          <p:nvSpPr>
            <p:cNvPr id="185" name="Text Box 228">
              <a:extLst>
                <a:ext uri="{FF2B5EF4-FFF2-40B4-BE49-F238E27FC236}">
                  <a16:creationId xmlns:a16="http://schemas.microsoft.com/office/drawing/2014/main" id="{FE68D169-EF06-4CFB-98B5-CF6575A29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57</a:t>
              </a:r>
            </a:p>
          </p:txBody>
        </p:sp>
        <p:sp>
          <p:nvSpPr>
            <p:cNvPr id="186" name="Text Box 228">
              <a:extLst>
                <a:ext uri="{FF2B5EF4-FFF2-40B4-BE49-F238E27FC236}">
                  <a16:creationId xmlns:a16="http://schemas.microsoft.com/office/drawing/2014/main" id="{E0054713-C292-497F-8E07-DA3F39E77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58</a:t>
              </a:r>
            </a:p>
          </p:txBody>
        </p:sp>
        <p:sp>
          <p:nvSpPr>
            <p:cNvPr id="187" name="Text Box 228">
              <a:extLst>
                <a:ext uri="{FF2B5EF4-FFF2-40B4-BE49-F238E27FC236}">
                  <a16:creationId xmlns:a16="http://schemas.microsoft.com/office/drawing/2014/main" id="{E6925D3F-5B13-45F7-82DD-40A5694D56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59</a:t>
              </a:r>
            </a:p>
          </p:txBody>
        </p:sp>
        <p:sp>
          <p:nvSpPr>
            <p:cNvPr id="188" name="Text Box 228">
              <a:extLst>
                <a:ext uri="{FF2B5EF4-FFF2-40B4-BE49-F238E27FC236}">
                  <a16:creationId xmlns:a16="http://schemas.microsoft.com/office/drawing/2014/main" id="{FAABD2BB-10C3-49EA-87B3-1335950C3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60</a:t>
              </a:r>
            </a:p>
          </p:txBody>
        </p:sp>
        <p:sp>
          <p:nvSpPr>
            <p:cNvPr id="189" name="Text Box 228">
              <a:extLst>
                <a:ext uri="{FF2B5EF4-FFF2-40B4-BE49-F238E27FC236}">
                  <a16:creationId xmlns:a16="http://schemas.microsoft.com/office/drawing/2014/main" id="{3CB4223A-2374-4443-9103-0E5A6DF65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61</a:t>
              </a:r>
            </a:p>
          </p:txBody>
        </p:sp>
        <p:sp>
          <p:nvSpPr>
            <p:cNvPr id="190" name="Text Box 228">
              <a:extLst>
                <a:ext uri="{FF2B5EF4-FFF2-40B4-BE49-F238E27FC236}">
                  <a16:creationId xmlns:a16="http://schemas.microsoft.com/office/drawing/2014/main" id="{960F311E-7C9A-46E9-8BB1-6C8941C44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62</a:t>
              </a:r>
            </a:p>
          </p:txBody>
        </p:sp>
        <p:sp>
          <p:nvSpPr>
            <p:cNvPr id="191" name="Text Box 228">
              <a:extLst>
                <a:ext uri="{FF2B5EF4-FFF2-40B4-BE49-F238E27FC236}">
                  <a16:creationId xmlns:a16="http://schemas.microsoft.com/office/drawing/2014/main" id="{DC2ACE1C-5A21-49A9-A0AC-4AFC92F58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63</a:t>
              </a:r>
            </a:p>
          </p:txBody>
        </p:sp>
        <p:sp>
          <p:nvSpPr>
            <p:cNvPr id="192" name="Text Box 228">
              <a:extLst>
                <a:ext uri="{FF2B5EF4-FFF2-40B4-BE49-F238E27FC236}">
                  <a16:creationId xmlns:a16="http://schemas.microsoft.com/office/drawing/2014/main" id="{00E6D1D4-3A31-4563-BC64-BA48BAF04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64</a:t>
              </a:r>
            </a:p>
          </p:txBody>
        </p:sp>
        <p:sp>
          <p:nvSpPr>
            <p:cNvPr id="193" name="Text Box 228">
              <a:extLst>
                <a:ext uri="{FF2B5EF4-FFF2-40B4-BE49-F238E27FC236}">
                  <a16:creationId xmlns:a16="http://schemas.microsoft.com/office/drawing/2014/main" id="{36A56ED1-8399-4FD9-A6FA-D88BE9DAB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65</a:t>
              </a:r>
            </a:p>
          </p:txBody>
        </p:sp>
        <p:sp>
          <p:nvSpPr>
            <p:cNvPr id="194" name="Text Box 228">
              <a:extLst>
                <a:ext uri="{FF2B5EF4-FFF2-40B4-BE49-F238E27FC236}">
                  <a16:creationId xmlns:a16="http://schemas.microsoft.com/office/drawing/2014/main" id="{9DE39BDE-1E65-4367-8A39-4D6D755C6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66</a:t>
              </a:r>
            </a:p>
          </p:txBody>
        </p:sp>
        <p:sp>
          <p:nvSpPr>
            <p:cNvPr id="195" name="Text Box 228">
              <a:extLst>
                <a:ext uri="{FF2B5EF4-FFF2-40B4-BE49-F238E27FC236}">
                  <a16:creationId xmlns:a16="http://schemas.microsoft.com/office/drawing/2014/main" id="{B084F2D2-C303-45DC-8C17-AA90B7D88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67</a:t>
              </a:r>
            </a:p>
          </p:txBody>
        </p:sp>
        <p:sp>
          <p:nvSpPr>
            <p:cNvPr id="196" name="Text Box 228">
              <a:extLst>
                <a:ext uri="{FF2B5EF4-FFF2-40B4-BE49-F238E27FC236}">
                  <a16:creationId xmlns:a16="http://schemas.microsoft.com/office/drawing/2014/main" id="{E5F38068-7D5A-481F-B491-6E6757C98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68</a:t>
              </a:r>
            </a:p>
          </p:txBody>
        </p:sp>
        <p:sp>
          <p:nvSpPr>
            <p:cNvPr id="197" name="Text Box 228">
              <a:extLst>
                <a:ext uri="{FF2B5EF4-FFF2-40B4-BE49-F238E27FC236}">
                  <a16:creationId xmlns:a16="http://schemas.microsoft.com/office/drawing/2014/main" id="{74ADAC41-FFB2-4FBE-8218-B7D47CDD3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69</a:t>
              </a:r>
            </a:p>
          </p:txBody>
        </p:sp>
        <p:sp>
          <p:nvSpPr>
            <p:cNvPr id="198" name="Text Box 228">
              <a:extLst>
                <a:ext uri="{FF2B5EF4-FFF2-40B4-BE49-F238E27FC236}">
                  <a16:creationId xmlns:a16="http://schemas.microsoft.com/office/drawing/2014/main" id="{8D85536A-5365-4276-9197-274CC772B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70</a:t>
              </a:r>
            </a:p>
          </p:txBody>
        </p:sp>
        <p:sp>
          <p:nvSpPr>
            <p:cNvPr id="199" name="Text Box 228">
              <a:extLst>
                <a:ext uri="{FF2B5EF4-FFF2-40B4-BE49-F238E27FC236}">
                  <a16:creationId xmlns:a16="http://schemas.microsoft.com/office/drawing/2014/main" id="{C6101305-C5E3-4892-9CB3-522ADB18F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71</a:t>
              </a:r>
            </a:p>
          </p:txBody>
        </p:sp>
        <p:sp>
          <p:nvSpPr>
            <p:cNvPr id="200" name="Text Box 228">
              <a:extLst>
                <a:ext uri="{FF2B5EF4-FFF2-40B4-BE49-F238E27FC236}">
                  <a16:creationId xmlns:a16="http://schemas.microsoft.com/office/drawing/2014/main" id="{1A16C43D-2D99-4BBB-9F84-A1BE52605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89</a:t>
              </a:r>
            </a:p>
          </p:txBody>
        </p:sp>
        <p:sp>
          <p:nvSpPr>
            <p:cNvPr id="201" name="Text Box 228">
              <a:extLst>
                <a:ext uri="{FF2B5EF4-FFF2-40B4-BE49-F238E27FC236}">
                  <a16:creationId xmlns:a16="http://schemas.microsoft.com/office/drawing/2014/main" id="{D3CEF1B1-8677-4548-AEF1-B85043AA5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90</a:t>
              </a:r>
            </a:p>
          </p:txBody>
        </p:sp>
        <p:sp>
          <p:nvSpPr>
            <p:cNvPr id="202" name="Text Box 228">
              <a:extLst>
                <a:ext uri="{FF2B5EF4-FFF2-40B4-BE49-F238E27FC236}">
                  <a16:creationId xmlns:a16="http://schemas.microsoft.com/office/drawing/2014/main" id="{BF41EB67-95E7-46A2-97AD-520F1C5A37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91</a:t>
              </a:r>
            </a:p>
          </p:txBody>
        </p:sp>
        <p:sp>
          <p:nvSpPr>
            <p:cNvPr id="203" name="Text Box 228">
              <a:extLst>
                <a:ext uri="{FF2B5EF4-FFF2-40B4-BE49-F238E27FC236}">
                  <a16:creationId xmlns:a16="http://schemas.microsoft.com/office/drawing/2014/main" id="{4F707BBA-75E2-4486-9E9D-0694378C24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92</a:t>
              </a:r>
            </a:p>
          </p:txBody>
        </p:sp>
        <p:sp>
          <p:nvSpPr>
            <p:cNvPr id="204" name="Text Box 228">
              <a:extLst>
                <a:ext uri="{FF2B5EF4-FFF2-40B4-BE49-F238E27FC236}">
                  <a16:creationId xmlns:a16="http://schemas.microsoft.com/office/drawing/2014/main" id="{20696BA9-B646-4639-9383-D5AD9B428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93</a:t>
              </a:r>
            </a:p>
          </p:txBody>
        </p:sp>
        <p:sp>
          <p:nvSpPr>
            <p:cNvPr id="205" name="Text Box 228">
              <a:extLst>
                <a:ext uri="{FF2B5EF4-FFF2-40B4-BE49-F238E27FC236}">
                  <a16:creationId xmlns:a16="http://schemas.microsoft.com/office/drawing/2014/main" id="{D3AFC1E1-F6AF-4CAC-8B26-B6B53DD0A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94</a:t>
              </a:r>
            </a:p>
          </p:txBody>
        </p:sp>
        <p:sp>
          <p:nvSpPr>
            <p:cNvPr id="206" name="Text Box 228">
              <a:extLst>
                <a:ext uri="{FF2B5EF4-FFF2-40B4-BE49-F238E27FC236}">
                  <a16:creationId xmlns:a16="http://schemas.microsoft.com/office/drawing/2014/main" id="{2AD3D9F0-858B-4A79-9237-731651EC1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95</a:t>
              </a:r>
              <a:endParaRPr lang="en-GB" altLang="en-US" sz="400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207" name="Text Box 228">
              <a:extLst>
                <a:ext uri="{FF2B5EF4-FFF2-40B4-BE49-F238E27FC236}">
                  <a16:creationId xmlns:a16="http://schemas.microsoft.com/office/drawing/2014/main" id="{BD9F3666-320A-47E6-A244-38131F04D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96</a:t>
              </a:r>
            </a:p>
          </p:txBody>
        </p:sp>
        <p:sp>
          <p:nvSpPr>
            <p:cNvPr id="208" name="Text Box 228">
              <a:extLst>
                <a:ext uri="{FF2B5EF4-FFF2-40B4-BE49-F238E27FC236}">
                  <a16:creationId xmlns:a16="http://schemas.microsoft.com/office/drawing/2014/main" id="{9F546549-2A50-4147-9B1A-A3275EBFE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97</a:t>
              </a:r>
            </a:p>
          </p:txBody>
        </p:sp>
        <p:sp>
          <p:nvSpPr>
            <p:cNvPr id="209" name="Text Box 228">
              <a:extLst>
                <a:ext uri="{FF2B5EF4-FFF2-40B4-BE49-F238E27FC236}">
                  <a16:creationId xmlns:a16="http://schemas.microsoft.com/office/drawing/2014/main" id="{20F103DB-F851-4702-8931-784DF1674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98</a:t>
              </a:r>
            </a:p>
          </p:txBody>
        </p:sp>
        <p:sp>
          <p:nvSpPr>
            <p:cNvPr id="210" name="Text Box 228">
              <a:extLst>
                <a:ext uri="{FF2B5EF4-FFF2-40B4-BE49-F238E27FC236}">
                  <a16:creationId xmlns:a16="http://schemas.microsoft.com/office/drawing/2014/main" id="{17B288DA-B169-44EC-84D9-6F9540469C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99</a:t>
              </a:r>
            </a:p>
          </p:txBody>
        </p:sp>
        <p:sp>
          <p:nvSpPr>
            <p:cNvPr id="211" name="Text Box 228">
              <a:extLst>
                <a:ext uri="{FF2B5EF4-FFF2-40B4-BE49-F238E27FC236}">
                  <a16:creationId xmlns:a16="http://schemas.microsoft.com/office/drawing/2014/main" id="{F7539414-7719-478D-9493-796EB7498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100</a:t>
              </a:r>
            </a:p>
          </p:txBody>
        </p:sp>
        <p:sp>
          <p:nvSpPr>
            <p:cNvPr id="212" name="Text Box 228">
              <a:extLst>
                <a:ext uri="{FF2B5EF4-FFF2-40B4-BE49-F238E27FC236}">
                  <a16:creationId xmlns:a16="http://schemas.microsoft.com/office/drawing/2014/main" id="{AF89CDB8-CE20-4EDE-8006-F0F1C6A3E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101</a:t>
              </a:r>
            </a:p>
          </p:txBody>
        </p:sp>
        <p:sp>
          <p:nvSpPr>
            <p:cNvPr id="213" name="Text Box 228">
              <a:extLst>
                <a:ext uri="{FF2B5EF4-FFF2-40B4-BE49-F238E27FC236}">
                  <a16:creationId xmlns:a16="http://schemas.microsoft.com/office/drawing/2014/main" id="{C65AD7F6-EB5A-463F-A477-87229F378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102</a:t>
              </a:r>
            </a:p>
          </p:txBody>
        </p:sp>
        <p:sp>
          <p:nvSpPr>
            <p:cNvPr id="214" name="Text Box 228">
              <a:extLst>
                <a:ext uri="{FF2B5EF4-FFF2-40B4-BE49-F238E27FC236}">
                  <a16:creationId xmlns:a16="http://schemas.microsoft.com/office/drawing/2014/main" id="{01FE5BD9-7BF1-4D8D-A248-C785A5E952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103</a:t>
              </a:r>
            </a:p>
          </p:txBody>
        </p:sp>
        <p:sp>
          <p:nvSpPr>
            <p:cNvPr id="215" name="Rectangle 12">
              <a:extLst>
                <a:ext uri="{FF2B5EF4-FFF2-40B4-BE49-F238E27FC236}">
                  <a16:creationId xmlns:a16="http://schemas.microsoft.com/office/drawing/2014/main" id="{BF2D6598-D8B7-4DCF-B53C-03D760F0B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56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216" name="Rectangle 35">
              <a:extLst>
                <a:ext uri="{FF2B5EF4-FFF2-40B4-BE49-F238E27FC236}">
                  <a16:creationId xmlns:a16="http://schemas.microsoft.com/office/drawing/2014/main" id="{BB23203C-05D8-4C1E-BD0D-F70AEB78A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806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217" name="Rectangle 39">
              <a:extLst>
                <a:ext uri="{FF2B5EF4-FFF2-40B4-BE49-F238E27FC236}">
                  <a16:creationId xmlns:a16="http://schemas.microsoft.com/office/drawing/2014/main" id="{E777418F-C135-4BAB-A6CA-CEDD816A3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069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218" name="Rectangle 124">
              <a:extLst>
                <a:ext uri="{FF2B5EF4-FFF2-40B4-BE49-F238E27FC236}">
                  <a16:creationId xmlns:a16="http://schemas.microsoft.com/office/drawing/2014/main" id="{A78AA0CC-4308-4AC8-BEF7-62BF9625F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704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Mt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meitnerium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9" name="Rectangle 125">
              <a:extLst>
                <a:ext uri="{FF2B5EF4-FFF2-40B4-BE49-F238E27FC236}">
                  <a16:creationId xmlns:a16="http://schemas.microsoft.com/office/drawing/2014/main" id="{F52504B0-B4DA-4E4F-B314-AC42E0E6F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55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Ds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darmstadtium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0" name="Rectangle 126">
              <a:extLst>
                <a:ext uri="{FF2B5EF4-FFF2-40B4-BE49-F238E27FC236}">
                  <a16:creationId xmlns:a16="http://schemas.microsoft.com/office/drawing/2014/main" id="{D408E1CC-AA90-4292-8F91-DA5DDA3CE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4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Rg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goentgenium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1" name="Rectangle 127">
              <a:extLst>
                <a:ext uri="{FF2B5EF4-FFF2-40B4-BE49-F238E27FC236}">
                  <a16:creationId xmlns:a16="http://schemas.microsoft.com/office/drawing/2014/main" id="{109FEDA1-050F-4A50-BD48-EB2B44C67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6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Cn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copernicium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2" name="Rectangle 134">
              <a:extLst>
                <a:ext uri="{FF2B5EF4-FFF2-40B4-BE49-F238E27FC236}">
                  <a16:creationId xmlns:a16="http://schemas.microsoft.com/office/drawing/2014/main" id="{E9980107-5D5A-4D2A-8F5C-F253E97A1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89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Lv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livermorium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3" name="Rectangle 147">
              <a:extLst>
                <a:ext uri="{FF2B5EF4-FFF2-40B4-BE49-F238E27FC236}">
                  <a16:creationId xmlns:a16="http://schemas.microsoft.com/office/drawing/2014/main" id="{2B6F62A2-D272-401F-B142-62918A042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5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Nh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nihonium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4" name="Rectangle 149">
              <a:extLst>
                <a:ext uri="{FF2B5EF4-FFF2-40B4-BE49-F238E27FC236}">
                  <a16:creationId xmlns:a16="http://schemas.microsoft.com/office/drawing/2014/main" id="{107F1F2B-254B-424D-990E-81E5ED805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277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Fl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flerovium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5" name="Rectangle 150">
              <a:extLst>
                <a:ext uri="{FF2B5EF4-FFF2-40B4-BE49-F238E27FC236}">
                  <a16:creationId xmlns:a16="http://schemas.microsoft.com/office/drawing/2014/main" id="{77E97664-7164-4F5F-A96F-84E9E6A8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36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Mc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moscovium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6" name="Rectangle 155">
              <a:extLst>
                <a:ext uri="{FF2B5EF4-FFF2-40B4-BE49-F238E27FC236}">
                  <a16:creationId xmlns:a16="http://schemas.microsoft.com/office/drawing/2014/main" id="{A16C22B1-54A6-4BF8-B547-AFC239207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Ts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tennessine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7" name="Rectangle 174">
              <a:extLst>
                <a:ext uri="{FF2B5EF4-FFF2-40B4-BE49-F238E27FC236}">
                  <a16:creationId xmlns:a16="http://schemas.microsoft.com/office/drawing/2014/main" id="{FC4F163B-B53D-4D87-AEB1-3D82084AE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0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Og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oganesson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8" name="Rectangle 85">
              <a:extLst>
                <a:ext uri="{FF2B5EF4-FFF2-40B4-BE49-F238E27FC236}">
                  <a16:creationId xmlns:a16="http://schemas.microsoft.com/office/drawing/2014/main" id="{B1CC5BF7-E373-4A21-BCD9-BC2065A9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2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Rf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rutherfordium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9" name="Rectangle 120">
              <a:extLst>
                <a:ext uri="{FF2B5EF4-FFF2-40B4-BE49-F238E27FC236}">
                  <a16:creationId xmlns:a16="http://schemas.microsoft.com/office/drawing/2014/main" id="{339C3010-AA0C-4134-ACF7-EF638297B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479" y="47211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Db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FFFFFF"/>
                  </a:solidFill>
                  <a:latin typeface="Arial" charset="0"/>
                </a:rPr>
                <a:t>dubnium</a:t>
              </a:r>
              <a:endParaRPr lang="en-GB" sz="500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30" name="Rectangle 121">
              <a:extLst>
                <a:ext uri="{FF2B5EF4-FFF2-40B4-BE49-F238E27FC236}">
                  <a16:creationId xmlns:a16="http://schemas.microsoft.com/office/drawing/2014/main" id="{7D28BCA5-8C9D-4ACA-AC77-26373D092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3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Sg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seaborgium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31" name="Rectangle 122">
              <a:extLst>
                <a:ext uri="{FF2B5EF4-FFF2-40B4-BE49-F238E27FC236}">
                  <a16:creationId xmlns:a16="http://schemas.microsoft.com/office/drawing/2014/main" id="{5D8B9620-0DB6-4BF2-9DE4-66450DBA4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592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Bh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bohrium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32" name="Rectangle 123">
              <a:extLst>
                <a:ext uri="{FF2B5EF4-FFF2-40B4-BE49-F238E27FC236}">
                  <a16:creationId xmlns:a16="http://schemas.microsoft.com/office/drawing/2014/main" id="{8462E154-584C-496E-A66E-C618E187C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4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Hs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hassium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33" name="Text Box 228">
              <a:extLst>
                <a:ext uri="{FF2B5EF4-FFF2-40B4-BE49-F238E27FC236}">
                  <a16:creationId xmlns:a16="http://schemas.microsoft.com/office/drawing/2014/main" id="{A7F34A92-9A68-4F7C-A442-D998D93DE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2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104</a:t>
              </a:r>
            </a:p>
          </p:txBody>
        </p:sp>
        <p:sp>
          <p:nvSpPr>
            <p:cNvPr id="234" name="Text Box 228">
              <a:extLst>
                <a:ext uri="{FF2B5EF4-FFF2-40B4-BE49-F238E27FC236}">
                  <a16:creationId xmlns:a16="http://schemas.microsoft.com/office/drawing/2014/main" id="{DA7286E3-ACB4-40FA-941A-20CC356DC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1480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FFFFFF"/>
                  </a:solidFill>
                </a:rPr>
                <a:t>105</a:t>
              </a:r>
            </a:p>
          </p:txBody>
        </p:sp>
        <p:sp>
          <p:nvSpPr>
            <p:cNvPr id="235" name="Text Box 228">
              <a:extLst>
                <a:ext uri="{FF2B5EF4-FFF2-40B4-BE49-F238E27FC236}">
                  <a16:creationId xmlns:a16="http://schemas.microsoft.com/office/drawing/2014/main" id="{25314EB0-5A77-43D0-BF51-7F19A1DCB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3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106</a:t>
              </a:r>
            </a:p>
          </p:txBody>
        </p:sp>
        <p:sp>
          <p:nvSpPr>
            <p:cNvPr id="236" name="Text Box 228">
              <a:extLst>
                <a:ext uri="{FF2B5EF4-FFF2-40B4-BE49-F238E27FC236}">
                  <a16:creationId xmlns:a16="http://schemas.microsoft.com/office/drawing/2014/main" id="{D9EDD6E1-53B4-4B87-99DB-C6110B1F6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15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107</a:t>
              </a:r>
            </a:p>
          </p:txBody>
        </p:sp>
        <p:sp>
          <p:nvSpPr>
            <p:cNvPr id="237" name="Text Box 228">
              <a:extLst>
                <a:ext uri="{FF2B5EF4-FFF2-40B4-BE49-F238E27FC236}">
                  <a16:creationId xmlns:a16="http://schemas.microsoft.com/office/drawing/2014/main" id="{B6D34CDC-3C58-40B4-A6D6-B1C1BF4004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244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108</a:t>
              </a:r>
            </a:p>
          </p:txBody>
        </p:sp>
        <p:sp>
          <p:nvSpPr>
            <p:cNvPr id="238" name="Text Box 228">
              <a:extLst>
                <a:ext uri="{FF2B5EF4-FFF2-40B4-BE49-F238E27FC236}">
                  <a16:creationId xmlns:a16="http://schemas.microsoft.com/office/drawing/2014/main" id="{EE3C4650-5341-46BE-863D-52C8C5880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17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109</a:t>
              </a:r>
            </a:p>
          </p:txBody>
        </p:sp>
        <p:sp>
          <p:nvSpPr>
            <p:cNvPr id="239" name="Text Box 228">
              <a:extLst>
                <a:ext uri="{FF2B5EF4-FFF2-40B4-BE49-F238E27FC236}">
                  <a16:creationId xmlns:a16="http://schemas.microsoft.com/office/drawing/2014/main" id="{210D413E-6272-4165-AAA5-20B6B4E17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55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110</a:t>
              </a:r>
            </a:p>
          </p:txBody>
        </p:sp>
        <p:sp>
          <p:nvSpPr>
            <p:cNvPr id="240" name="Text Box 228">
              <a:extLst>
                <a:ext uri="{FF2B5EF4-FFF2-40B4-BE49-F238E27FC236}">
                  <a16:creationId xmlns:a16="http://schemas.microsoft.com/office/drawing/2014/main" id="{8554390B-F7C7-40CE-B674-67720105A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34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111</a:t>
              </a:r>
            </a:p>
          </p:txBody>
        </p:sp>
        <p:sp>
          <p:nvSpPr>
            <p:cNvPr id="241" name="Text Box 228">
              <a:extLst>
                <a:ext uri="{FF2B5EF4-FFF2-40B4-BE49-F238E27FC236}">
                  <a16:creationId xmlns:a16="http://schemas.microsoft.com/office/drawing/2014/main" id="{4E507452-A59C-46F5-B754-21F2A2BA9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35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113</a:t>
              </a:r>
            </a:p>
          </p:txBody>
        </p:sp>
        <p:sp>
          <p:nvSpPr>
            <p:cNvPr id="242" name="Text Box 228">
              <a:extLst>
                <a:ext uri="{FF2B5EF4-FFF2-40B4-BE49-F238E27FC236}">
                  <a16:creationId xmlns:a16="http://schemas.microsoft.com/office/drawing/2014/main" id="{5DF17986-5030-468D-80D2-E45BFFF5FC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277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114</a:t>
              </a:r>
            </a:p>
          </p:txBody>
        </p:sp>
        <p:sp>
          <p:nvSpPr>
            <p:cNvPr id="243" name="Text Box 228">
              <a:extLst>
                <a:ext uri="{FF2B5EF4-FFF2-40B4-BE49-F238E27FC236}">
                  <a16:creationId xmlns:a16="http://schemas.microsoft.com/office/drawing/2014/main" id="{F2F3D97D-B639-4192-81B2-7015175760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36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115</a:t>
              </a:r>
            </a:p>
          </p:txBody>
        </p:sp>
        <p:sp>
          <p:nvSpPr>
            <p:cNvPr id="244" name="Text Box 228">
              <a:extLst>
                <a:ext uri="{FF2B5EF4-FFF2-40B4-BE49-F238E27FC236}">
                  <a16:creationId xmlns:a16="http://schemas.microsoft.com/office/drawing/2014/main" id="{8717F65B-44AA-45CB-911A-567D4ED2E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28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116</a:t>
              </a:r>
            </a:p>
          </p:txBody>
        </p:sp>
        <p:sp>
          <p:nvSpPr>
            <p:cNvPr id="245" name="Text Box 228">
              <a:extLst>
                <a:ext uri="{FF2B5EF4-FFF2-40B4-BE49-F238E27FC236}">
                  <a16:creationId xmlns:a16="http://schemas.microsoft.com/office/drawing/2014/main" id="{CBA734CF-7F44-40C3-A247-35CE70F23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3741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117</a:t>
              </a:r>
            </a:p>
          </p:txBody>
        </p:sp>
        <p:sp>
          <p:nvSpPr>
            <p:cNvPr id="246" name="Text Box 228">
              <a:extLst>
                <a:ext uri="{FF2B5EF4-FFF2-40B4-BE49-F238E27FC236}">
                  <a16:creationId xmlns:a16="http://schemas.microsoft.com/office/drawing/2014/main" id="{EEE0B4B0-13A2-4391-B0C0-8C36D0F36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30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118</a:t>
              </a:r>
            </a:p>
          </p:txBody>
        </p:sp>
        <p:sp>
          <p:nvSpPr>
            <p:cNvPr id="247" name="Text Box 228">
              <a:extLst>
                <a:ext uri="{FF2B5EF4-FFF2-40B4-BE49-F238E27FC236}">
                  <a16:creationId xmlns:a16="http://schemas.microsoft.com/office/drawing/2014/main" id="{C59ADFA9-CB43-4085-8E1F-6A7C366EB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7932" y="4714975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43802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F80D-A7DB-4393-AD21-8B27642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GALLIUM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78668-4A9A-4A5C-A50B-804F0496C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4" r="2839"/>
          <a:stretch/>
        </p:blipFill>
        <p:spPr>
          <a:xfrm>
            <a:off x="5069729" y="1668462"/>
            <a:ext cx="6857999" cy="4351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DB2B80-8D57-421D-8193-C54EE9012EDB}"/>
              </a:ext>
            </a:extLst>
          </p:cNvPr>
          <p:cNvSpPr/>
          <p:nvPr/>
        </p:nvSpPr>
        <p:spPr>
          <a:xfrm>
            <a:off x="503237" y="1668462"/>
            <a:ext cx="4114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Large scale operation </a:t>
            </a:r>
            <a:r>
              <a:rPr lang="en-US" dirty="0"/>
              <a:t>primarily targeting CSPs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Active predominantly through 2018 to mid-2019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Exploits </a:t>
            </a:r>
            <a:r>
              <a:rPr lang="en-US" dirty="0"/>
              <a:t>web-facing services to deploy web shells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open source tools and modified versions of openly available malware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Relies on low cost and easy to replace infrastructure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870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6976-C8EF-4550-89B4-ECA27B9AE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7"/>
          <a:stretch/>
        </p:blipFill>
        <p:spPr>
          <a:xfrm>
            <a:off x="524811" y="1545941"/>
            <a:ext cx="5867400" cy="2000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showing the GALLIUM PoisonIvy loader in Microsoft Defender ATP.">
            <a:extLst>
              <a:ext uri="{FF2B5EF4-FFF2-40B4-BE49-F238E27FC236}">
                <a16:creationId xmlns:a16="http://schemas.microsoft.com/office/drawing/2014/main" id="{DE618D70-0D51-446C-B82A-A7000EAF7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4118" y="2241529"/>
            <a:ext cx="4267200" cy="260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79C6D-7657-493A-BB4C-19C54EA29E86}"/>
              </a:ext>
            </a:extLst>
          </p:cNvPr>
          <p:cNvSpPr txBox="1"/>
          <p:nvPr/>
        </p:nvSpPr>
        <p:spPr>
          <a:xfrm>
            <a:off x="274637" y="178653"/>
            <a:ext cx="7208839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Telling the GALLIUM story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C1F582-C082-409C-A728-090C3DB83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54" y="1485725"/>
            <a:ext cx="4737955" cy="237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2" descr="Image result for microsoft outlook">
            <a:extLst>
              <a:ext uri="{FF2B5EF4-FFF2-40B4-BE49-F238E27FC236}">
                <a16:creationId xmlns:a16="http://schemas.microsoft.com/office/drawing/2014/main" id="{4131BDAF-9321-44AB-8128-4896BAB7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327" y="4310481"/>
            <a:ext cx="1913705" cy="1779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164A7-71D5-4D4B-A588-7FBC58BEF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33" y="3479857"/>
            <a:ext cx="4505218" cy="2609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FE3BD8-2E59-44BE-A5BD-00489F3212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1" r="27807" b="1807"/>
          <a:stretch/>
        </p:blipFill>
        <p:spPr>
          <a:xfrm>
            <a:off x="1978975" y="3072802"/>
            <a:ext cx="4505219" cy="3557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0" descr="Image result for microsoft teams">
            <a:extLst>
              <a:ext uri="{FF2B5EF4-FFF2-40B4-BE49-F238E27FC236}">
                <a16:creationId xmlns:a16="http://schemas.microsoft.com/office/drawing/2014/main" id="{E6A91E25-C084-4F2B-82E5-268BE9BBF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908" y="4310068"/>
            <a:ext cx="1913705" cy="1779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E87692-4134-44E5-AC49-E55B9614E3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34" r="2839"/>
          <a:stretch/>
        </p:blipFill>
        <p:spPr>
          <a:xfrm>
            <a:off x="1064097" y="2412978"/>
            <a:ext cx="5152507" cy="3269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8960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A02F45E-396A-48D4-A64E-D6E53BCB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7" y="2811462"/>
            <a:ext cx="6750049" cy="3796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8AF4FA-3EDD-488F-B0F5-D3B74A31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744662"/>
            <a:ext cx="5638800" cy="4419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FE415A-1E2B-4B9F-B793-E1BC3B9C68DD}"/>
              </a:ext>
            </a:extLst>
          </p:cNvPr>
          <p:cNvSpPr txBox="1"/>
          <p:nvPr/>
        </p:nvSpPr>
        <p:spPr>
          <a:xfrm>
            <a:off x="274637" y="178653"/>
            <a:ext cx="89154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WTF is </a:t>
            </a:r>
            <a:r>
              <a:rPr lang="en-GB" sz="4800" spc="-102" dirty="0" err="1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Githubification</a:t>
            </a:r>
            <a:r>
              <a:rPr lang="en-GB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00498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279626-6941-4E8C-A126-D4635A9B1F9D}"/>
              </a:ext>
            </a:extLst>
          </p:cNvPr>
          <p:cNvGrpSpPr/>
          <p:nvPr/>
        </p:nvGrpSpPr>
        <p:grpSpPr>
          <a:xfrm>
            <a:off x="9394488" y="363881"/>
            <a:ext cx="1776749" cy="1065011"/>
            <a:chOff x="6014519" y="784316"/>
            <a:chExt cx="2261944" cy="14994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543537F-A9B0-4DF9-B4EB-9C96977F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4519" y="784316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7C963A-354B-436D-8992-68B42399D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445" y="874427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E3C2FA-EF41-4DD9-8BA1-EEA1C9A6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2976" y="974754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FB3ECEB6-D747-4879-B331-E4B6EE637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699" y="1325631"/>
              <a:ext cx="1968855" cy="387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8118AE-4D11-456E-8CF2-588249E8B742}"/>
              </a:ext>
            </a:extLst>
          </p:cNvPr>
          <p:cNvGrpSpPr/>
          <p:nvPr/>
        </p:nvGrpSpPr>
        <p:grpSpPr>
          <a:xfrm>
            <a:off x="9154563" y="2053711"/>
            <a:ext cx="2514600" cy="1065011"/>
            <a:chOff x="9154563" y="2053711"/>
            <a:chExt cx="2514600" cy="106501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2FF209-30AD-495B-B7C3-D22AE003B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563" y="2053711"/>
              <a:ext cx="2514600" cy="1065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3BA6780-95CE-4346-8F01-6DF5C3449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1865" y="2691353"/>
              <a:ext cx="1047782" cy="376938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57D34A5-8243-42C4-A1C3-28F3DBFC2EDD}"/>
              </a:ext>
            </a:extLst>
          </p:cNvPr>
          <p:cNvSpPr/>
          <p:nvPr/>
        </p:nvSpPr>
        <p:spPr bwMode="auto">
          <a:xfrm>
            <a:off x="427036" y="363881"/>
            <a:ext cx="2186413" cy="1065011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Organized Knowledge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AF6ADB-1A7F-4112-AADF-8B24410565EF}"/>
              </a:ext>
            </a:extLst>
          </p:cNvPr>
          <p:cNvSpPr/>
          <p:nvPr/>
        </p:nvSpPr>
        <p:spPr bwMode="auto">
          <a:xfrm>
            <a:off x="427035" y="2053712"/>
            <a:ext cx="2186413" cy="1065011"/>
          </a:xfrm>
          <a:prstGeom prst="rect">
            <a:avLst/>
          </a:prstGeom>
          <a:solidFill>
            <a:srgbClr val="00B7C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Executable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Know-how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7B122D-4806-4DD3-8F62-DAC109BE81A4}"/>
              </a:ext>
            </a:extLst>
          </p:cNvPr>
          <p:cNvSpPr/>
          <p:nvPr/>
        </p:nvSpPr>
        <p:spPr bwMode="auto">
          <a:xfrm>
            <a:off x="427035" y="3767425"/>
            <a:ext cx="2186413" cy="106501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Repeatable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8D14D6-2D9D-4E3F-A3F3-0928BFB0A67E}"/>
              </a:ext>
            </a:extLst>
          </p:cNvPr>
          <p:cNvSpPr/>
          <p:nvPr/>
        </p:nvSpPr>
        <p:spPr bwMode="auto">
          <a:xfrm>
            <a:off x="427037" y="5541130"/>
            <a:ext cx="2186413" cy="106501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Promoting Community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62EDEA-0628-42BB-AD9E-14985CAA00C8}"/>
              </a:ext>
            </a:extLst>
          </p:cNvPr>
          <p:cNvGrpSpPr/>
          <p:nvPr/>
        </p:nvGrpSpPr>
        <p:grpSpPr>
          <a:xfrm>
            <a:off x="9708230" y="3743541"/>
            <a:ext cx="1407265" cy="1174536"/>
            <a:chOff x="6191386" y="3497262"/>
            <a:chExt cx="1855680" cy="166840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C242FD8-4550-4D98-AF89-D9455AE58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1387" y="3497262"/>
              <a:ext cx="1855679" cy="16684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D199E6-74B2-4855-9236-B0327CF2B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91386" y="4538750"/>
              <a:ext cx="1855679" cy="626919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AF50672-6842-4B44-BC98-BEDCF8EAA9DF}"/>
              </a:ext>
            </a:extLst>
          </p:cNvPr>
          <p:cNvSpPr/>
          <p:nvPr/>
        </p:nvSpPr>
        <p:spPr>
          <a:xfrm>
            <a:off x="2909313" y="499143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medium-content-serif-font"/>
              </a:rPr>
              <a:t>How do understand new techniques and threats as a cohesive whole? How do you avoid each defender having to do this on their own?</a:t>
            </a:r>
            <a:endParaRPr lang="en-GB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D095D3-15FA-4360-8730-CC90E5A80A02}"/>
              </a:ext>
            </a:extLst>
          </p:cNvPr>
          <p:cNvSpPr/>
          <p:nvPr/>
        </p:nvSpPr>
        <p:spPr>
          <a:xfrm>
            <a:off x="2909313" y="2144962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medium-content-serif-font"/>
              </a:rPr>
              <a:t>How do you translate insight into defensive action? How could you describe a new techniques and threats in a way that it is usable agnostic of environment?</a:t>
            </a:r>
            <a:endParaRPr lang="en-GB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C61BFC-D4E8-4E41-8D60-95FEB4D34B6A}"/>
              </a:ext>
            </a:extLst>
          </p:cNvPr>
          <p:cNvSpPr/>
          <p:nvPr/>
        </p:nvSpPr>
        <p:spPr>
          <a:xfrm>
            <a:off x="2882463" y="3926233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medium-content-serif-font"/>
              </a:rPr>
              <a:t>How do you make analysis repeatable, explainable and shareable? Can you share analytical expertise?</a:t>
            </a:r>
            <a:endParaRPr lang="en-GB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8464E1-F397-4D18-8067-BE3F816E15E8}"/>
              </a:ext>
            </a:extLst>
          </p:cNvPr>
          <p:cNvGrpSpPr/>
          <p:nvPr/>
        </p:nvGrpSpPr>
        <p:grpSpPr>
          <a:xfrm>
            <a:off x="9264100" y="5202830"/>
            <a:ext cx="2392424" cy="1431816"/>
            <a:chOff x="9264100" y="5202830"/>
            <a:chExt cx="2392424" cy="143181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C645146-9BF8-4509-B307-61B4D7ECB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100" y="5202830"/>
              <a:ext cx="2295524" cy="143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 descr="A close up of a sign&#10;&#10;Description automatically generated">
              <a:extLst>
                <a:ext uri="{FF2B5EF4-FFF2-40B4-BE49-F238E27FC236}">
                  <a16:creationId xmlns:a16="http://schemas.microsoft.com/office/drawing/2014/main" id="{FCEC43E7-C5A4-4641-9BA1-2F072DFCF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2374" y="5676462"/>
              <a:ext cx="1633993" cy="669937"/>
            </a:xfrm>
            <a:prstGeom prst="rect">
              <a:avLst/>
            </a:prstGeom>
          </p:spPr>
        </p:pic>
        <p:pic>
          <p:nvPicPr>
            <p:cNvPr id="1032" name="Picture 8" descr="OSCD">
              <a:extLst>
                <a:ext uri="{FF2B5EF4-FFF2-40B4-BE49-F238E27FC236}">
                  <a16:creationId xmlns:a16="http://schemas.microsoft.com/office/drawing/2014/main" id="{34513DED-9A6E-4708-AF46-9A0EA8E8B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1673" y="5564436"/>
              <a:ext cx="634851" cy="1002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6FD62BF-F970-4A11-906C-C173B7400603}"/>
              </a:ext>
            </a:extLst>
          </p:cNvPr>
          <p:cNvSpPr/>
          <p:nvPr/>
        </p:nvSpPr>
        <p:spPr>
          <a:xfrm>
            <a:off x="3047450" y="5572052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medium-content-serif-font"/>
              </a:rPr>
              <a:t>All these elements exist because of a community. Technology is needed but learning cannot happen without teaching and teaching is built on contribution.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925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85B93-2F1F-4DF2-A9E7-2C019E10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Organized Knowledge</a:t>
            </a:r>
          </a:p>
        </p:txBody>
      </p:sp>
    </p:spTree>
    <p:extLst>
      <p:ext uri="{BB962C8B-B14F-4D97-AF65-F5344CB8AC3E}">
        <p14:creationId xmlns:p14="http://schemas.microsoft.com/office/powerpoint/2010/main" val="7835688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F3CD1181-7929-4859-831D-E80CB29E2427}"/>
    </a:ext>
  </a:extLst>
</a:theme>
</file>

<file path=ppt/theme/theme2.xml><?xml version="1.0" encoding="utf-8"?>
<a:theme xmlns:a="http://schemas.openxmlformats.org/drawingml/2006/main" name="8-50009_MSTIC_PPT_Template_Blue">
  <a:themeElements>
    <a:clrScheme name="MSTIC Blue Back">
      <a:dk1>
        <a:srgbClr val="505050"/>
      </a:dk1>
      <a:lt1>
        <a:sysClr val="window" lastClr="FFFFFF"/>
      </a:lt1>
      <a:dk2>
        <a:srgbClr val="0078D7"/>
      </a:dk2>
      <a:lt2>
        <a:srgbClr val="EAEAEA"/>
      </a:lt2>
      <a:accent1>
        <a:srgbClr val="00188F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A3AB59AE-8BD0-4478-BAC8-F0AB65BA2C7C}"/>
    </a:ext>
  </a:extLst>
</a:theme>
</file>

<file path=ppt/theme/theme3.xml><?xml version="1.0" encoding="utf-8"?>
<a:theme xmlns:a="http://schemas.openxmlformats.org/drawingml/2006/main" name="8-50009_MSTIC_PPT_Template_Dark_Gray">
  <a:themeElements>
    <a:clrScheme name="MSTIC Gray Back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BFC52CC6-36C5-4AB6-BE87-91B9AE14B4D7}"/>
    </a:ext>
  </a:extLst>
</a:theme>
</file>

<file path=ppt/theme/theme4.xml><?xml version="1.0" encoding="utf-8"?>
<a:theme xmlns:a="http://schemas.openxmlformats.org/drawingml/2006/main" name="1_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E54F3677-C9AE-4121-8975-1B0B050438EF}" vid="{7655FF58-2C1E-4099-B563-219E90E727B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MSTIC_Template_16x9-macarmi-desktop</Template>
  <TotalTime>0</TotalTime>
  <Words>1356</Words>
  <Application>Microsoft Office PowerPoint</Application>
  <PresentationFormat>Custom</PresentationFormat>
  <Paragraphs>490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Consolas</vt:lpstr>
      <vt:lpstr>medium-content-serif-font</vt:lpstr>
      <vt:lpstr>Segoe UI</vt:lpstr>
      <vt:lpstr>Segoe UI Light</vt:lpstr>
      <vt:lpstr>Wingdings</vt:lpstr>
      <vt:lpstr>8-50009_MSTIC_PPT_Template_Light</vt:lpstr>
      <vt:lpstr>8-50009_MSTIC_PPT_Template_Blue</vt:lpstr>
      <vt:lpstr>8-50009_MSTIC_PPT_Template_Dark_Gray</vt:lpstr>
      <vt:lpstr>1_8-50009_MSTIC_PPT_Template_Light</vt:lpstr>
      <vt:lpstr>How Microsoft does threat intelligence MSTIC, Githubification and GALLIUM</vt:lpstr>
      <vt:lpstr>What to expect</vt:lpstr>
      <vt:lpstr>PowerPoint Presentation</vt:lpstr>
      <vt:lpstr>PowerPoint Presentation</vt:lpstr>
      <vt:lpstr>GALLIUM</vt:lpstr>
      <vt:lpstr>PowerPoint Presentation</vt:lpstr>
      <vt:lpstr>PowerPoint Presentation</vt:lpstr>
      <vt:lpstr>PowerPoint Presentation</vt:lpstr>
      <vt:lpstr>Organized Knowledge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Executable Know-how</vt:lpstr>
      <vt:lpstr>PowerPoint Presentation</vt:lpstr>
      <vt:lpstr>PowerPoint Presentation</vt:lpstr>
      <vt:lpstr>PowerPoint Presentation</vt:lpstr>
      <vt:lpstr>PowerPoint Presentation</vt:lpstr>
      <vt:lpstr>Repeatable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Promoting Community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2020-02-03T18:39:45Z</dcterms:created>
  <dcterms:modified xsi:type="dcterms:W3CDTF">2020-02-03T18:40:33Z</dcterms:modified>
  <cp:category/>
</cp:coreProperties>
</file>